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trictFirstAndLastChars="0" saveSubsetFonts="1" autoCompressPictures="0">
  <p:sldMasterIdLst>
    <p:sldMasterId id="2147483648" r:id="rId1"/>
    <p:sldMasterId id="2147483659" r:id="rId2"/>
  </p:sldMasterIdLst>
  <p:notesMasterIdLst>
    <p:notesMasterId r:id="rId31"/>
  </p:notesMasterIdLst>
  <p:sldIdLst>
    <p:sldId id="256" r:id="rId3"/>
    <p:sldId id="257" r:id="rId4"/>
    <p:sldId id="258" r:id="rId5"/>
    <p:sldId id="259" r:id="rId6"/>
    <p:sldId id="260" r:id="rId7"/>
    <p:sldId id="279" r:id="rId8"/>
    <p:sldId id="280" r:id="rId9"/>
    <p:sldId id="283" r:id="rId10"/>
    <p:sldId id="262" r:id="rId11"/>
    <p:sldId id="273" r:id="rId12"/>
    <p:sldId id="284" r:id="rId13"/>
    <p:sldId id="263" r:id="rId14"/>
    <p:sldId id="271" r:id="rId15"/>
    <p:sldId id="269" r:id="rId16"/>
    <p:sldId id="270" r:id="rId17"/>
    <p:sldId id="264" r:id="rId18"/>
    <p:sldId id="274" r:id="rId19"/>
    <p:sldId id="275" r:id="rId20"/>
    <p:sldId id="276" r:id="rId21"/>
    <p:sldId id="277" r:id="rId22"/>
    <p:sldId id="265" r:id="rId23"/>
    <p:sldId id="285" r:id="rId24"/>
    <p:sldId id="278" r:id="rId25"/>
    <p:sldId id="286" r:id="rId26"/>
    <p:sldId id="287" r:id="rId27"/>
    <p:sldId id="266" r:id="rId28"/>
    <p:sldId id="267" r:id="rId29"/>
    <p:sldId id="288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2" roundtripDataSignature="AMtx7mhRztYEL4E2Ndv7hrkf4jSGykwZ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262" autoAdjust="0"/>
  </p:normalViewPr>
  <p:slideViewPr>
    <p:cSldViewPr snapToGrid="0">
      <p:cViewPr varScale="1">
        <p:scale>
          <a:sx n="54" d="100"/>
          <a:sy n="54" d="100"/>
        </p:scale>
        <p:origin x="10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F35-4341-9D9B-6DB9711EA9B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F35-4341-9D9B-6DB9711EA9B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F35-4341-9D9B-6DB9711EA9B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F35-4341-9D9B-6DB9711EA9B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F35-4341-9D9B-6DB9711EA9B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F35-4341-9D9B-6DB9711EA9B6}"/>
              </c:ext>
            </c:extLst>
          </c:dPt>
          <c:dLbls>
            <c:spPr>
              <a:solidFill>
                <a:srgbClr val="FBCF22"/>
              </a:solidFill>
              <a:ln>
                <a:solidFill>
                  <a:srgbClr val="462C79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Sheet1!$A$2:$A$7</c:f>
              <c:strCache>
                <c:ptCount val="6"/>
                <c:pt idx="0">
                  <c:v>Air Force</c:v>
                </c:pt>
                <c:pt idx="1">
                  <c:v>Army</c:v>
                </c:pt>
                <c:pt idx="2">
                  <c:v>Coast Guard</c:v>
                </c:pt>
                <c:pt idx="3">
                  <c:v>Marine Corps</c:v>
                </c:pt>
                <c:pt idx="4">
                  <c:v>Navy</c:v>
                </c:pt>
                <c:pt idx="5">
                  <c:v>National Guard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13.9</c:v>
                </c:pt>
                <c:pt idx="1">
                  <c:v>51.2</c:v>
                </c:pt>
                <c:pt idx="2">
                  <c:v>3.6</c:v>
                </c:pt>
                <c:pt idx="3">
                  <c:v>15.1</c:v>
                </c:pt>
                <c:pt idx="4">
                  <c:v>12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C2-4AA0-90F0-E15344F035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Cloud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20.399999999999999</c:v>
                </c:pt>
                <c:pt idx="1">
                  <c:v>10.6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78DD-4D2E-A527-AFA9470134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Sheet1!$C$2:$C$5</c:f>
              <c:numCache>
                <c:formatCode>General</c:formatCode>
                <c:ptCount val="2"/>
                <c:pt idx="0">
                  <c:v>6.8</c:v>
                </c:pt>
                <c:pt idx="1">
                  <c:v>6.5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78DD-4D2E-A527-AFA9470134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Sheet1!$D$2:$D$5</c:f>
              <c:numCache>
                <c:formatCode>General</c:formatCode>
                <c:ptCount val="2"/>
                <c:pt idx="0">
                  <c:v>17.5</c:v>
                </c:pt>
                <c:pt idx="1">
                  <c:v>26.8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78DD-4D2E-A527-AFA94701342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Sheet1!$E$2:$E$5</c:f>
              <c:numCache>
                <c:formatCode>General</c:formatCode>
                <c:ptCount val="2"/>
                <c:pt idx="0">
                  <c:v>27.2</c:v>
                </c:pt>
                <c:pt idx="1">
                  <c:v>26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78DD-4D2E-A527-AFA9470134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Always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Sheet1!$F$2:$F$5</c:f>
              <c:numCache>
                <c:formatCode>General</c:formatCode>
                <c:ptCount val="2"/>
                <c:pt idx="0">
                  <c:v>28.2</c:v>
                </c:pt>
                <c:pt idx="1">
                  <c:v>30.1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78DD-4D2E-A527-AFA947013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8972848"/>
        <c:axId val="488964976"/>
      </c:barChart>
      <c:catAx>
        <c:axId val="488972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964976"/>
        <c:crosses val="autoZero"/>
        <c:auto val="1"/>
        <c:lblAlgn val="ctr"/>
        <c:lblOffset val="100"/>
        <c:noMultiLvlLbl val="0"/>
      </c:catAx>
      <c:valAx>
        <c:axId val="4889649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9728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Mobile Phone</a:t>
            </a:r>
            <a:r>
              <a:rPr lang="en-US" baseline="0" dirty="0"/>
              <a:t> </a:t>
            </a:r>
            <a:endParaRPr lang="en-US" dirty="0"/>
          </a:p>
        </c:rich>
      </c:tx>
      <c:layout>
        <c:manualLayout>
          <c:xMode val="edge"/>
          <c:yMode val="edge"/>
          <c:x val="0.4290194389763779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11.4</c:v>
                </c:pt>
                <c:pt idx="1">
                  <c:v>7.4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2B74-4419-B1DB-EF9B7B59D3B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Sheet1!$C$2:$C$5</c:f>
              <c:numCache>
                <c:formatCode>General</c:formatCode>
                <c:ptCount val="2"/>
                <c:pt idx="0">
                  <c:v>8.9</c:v>
                </c:pt>
                <c:pt idx="1">
                  <c:v>6.4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2B74-4419-B1DB-EF9B7B59D3B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Sheet1!$D$2:$D$5</c:f>
              <c:numCache>
                <c:formatCode>General</c:formatCode>
                <c:ptCount val="2"/>
                <c:pt idx="0">
                  <c:v>21.5</c:v>
                </c:pt>
                <c:pt idx="1">
                  <c:v>27.7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2B74-4419-B1DB-EF9B7B59D3B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Sheet1!$E$2:$E$5</c:f>
              <c:numCache>
                <c:formatCode>General</c:formatCode>
                <c:ptCount val="2"/>
                <c:pt idx="0">
                  <c:v>30.4</c:v>
                </c:pt>
                <c:pt idx="1">
                  <c:v>28.7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2B74-4419-B1DB-EF9B7B59D3B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Always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Sheet1!$F$2:$F$5</c:f>
              <c:numCache>
                <c:formatCode>General</c:formatCode>
                <c:ptCount val="2"/>
                <c:pt idx="0">
                  <c:v>27.8</c:v>
                </c:pt>
                <c:pt idx="1">
                  <c:v>29.8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2B74-4419-B1DB-EF9B7B59D3B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Sheet1!$G$2:$G$5</c:f>
              <c:numCache>
                <c:formatCode>General</c:formatCode>
                <c:ptCount val="2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2B74-4419-B1DB-EF9B7B59D3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9006504"/>
        <c:axId val="309012080"/>
      </c:barChart>
      <c:catAx>
        <c:axId val="3090065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012080"/>
        <c:crosses val="autoZero"/>
        <c:auto val="1"/>
        <c:lblAlgn val="ctr"/>
        <c:lblOffset val="100"/>
        <c:noMultiLvlLbl val="0"/>
      </c:catAx>
      <c:valAx>
        <c:axId val="3090120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006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Hard Drive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16.5</c:v>
                </c:pt>
                <c:pt idx="1">
                  <c:v>19.100000000000001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3A-40D6-BB72-62AFC60140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17.7</c:v>
                </c:pt>
                <c:pt idx="1">
                  <c:v>10.6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3A-40D6-BB72-62AFC60140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20.3</c:v>
                </c:pt>
                <c:pt idx="1">
                  <c:v>28.7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3A-40D6-BB72-62AFC601407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</c:strRef>
          </c:cat>
          <c:val>
            <c:numRef>
              <c:f>Sheet1!$E$2:$E$3</c:f>
              <c:numCache>
                <c:formatCode>General</c:formatCode>
                <c:ptCount val="2"/>
                <c:pt idx="0">
                  <c:v>24.1</c:v>
                </c:pt>
                <c:pt idx="1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3A-40D6-BB72-62AFC601407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Always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</c:strRef>
          </c:cat>
          <c:val>
            <c:numRef>
              <c:f>Sheet1!$F$2:$F$3</c:f>
              <c:numCache>
                <c:formatCode>General</c:formatCode>
                <c:ptCount val="2"/>
                <c:pt idx="0">
                  <c:v>21.5</c:v>
                </c:pt>
                <c:pt idx="1">
                  <c:v>19.100000000000001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13A-40D6-BB72-62AFC6014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0856448"/>
        <c:axId val="300852840"/>
      </c:barChart>
      <c:catAx>
        <c:axId val="300856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852840"/>
        <c:crosses val="autoZero"/>
        <c:auto val="1"/>
        <c:lblAlgn val="ctr"/>
        <c:lblOffset val="100"/>
        <c:noMultiLvlLbl val="0"/>
      </c:catAx>
      <c:valAx>
        <c:axId val="300852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85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DVD/Blu</a:t>
            </a:r>
            <a:r>
              <a:rPr lang="en-US" baseline="0" dirty="0"/>
              <a:t> Ray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Sheet1!$B$2:$B$5</c:f>
              <c:numCache>
                <c:formatCode>General</c:formatCode>
                <c:ptCount val="2"/>
                <c:pt idx="0">
                  <c:v>35.4</c:v>
                </c:pt>
                <c:pt idx="1">
                  <c:v>7.4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95DD-4BC7-9582-CD0AC09997C9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Rarely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Sheet1!$C$2:$C$5</c:f>
              <c:numCache>
                <c:formatCode>General</c:formatCode>
                <c:ptCount val="2"/>
                <c:pt idx="0">
                  <c:v>15.2</c:v>
                </c:pt>
                <c:pt idx="1">
                  <c:v>6.4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95DD-4BC7-9582-CD0AC09997C9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Sheet1!$D$2:$D$5</c:f>
              <c:numCache>
                <c:formatCode>General</c:formatCode>
                <c:ptCount val="2"/>
                <c:pt idx="0">
                  <c:v>25.3</c:v>
                </c:pt>
                <c:pt idx="1">
                  <c:v>27.7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95DD-4BC7-9582-CD0AC09997C9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Most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Sheet1!$E$2:$E$5</c:f>
              <c:numCache>
                <c:formatCode>General</c:formatCode>
                <c:ptCount val="2"/>
                <c:pt idx="0">
                  <c:v>12.7</c:v>
                </c:pt>
                <c:pt idx="1">
                  <c:v>28.7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95DD-4BC7-9582-CD0AC09997C9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Always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Sheet1!$F$2:$F$5</c:f>
              <c:numCache>
                <c:formatCode>General</c:formatCode>
                <c:ptCount val="2"/>
                <c:pt idx="0">
                  <c:v>11.4</c:v>
                </c:pt>
                <c:pt idx="1">
                  <c:v>29.8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5-95DD-4BC7-9582-CD0AC09997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8874784"/>
        <c:axId val="48887314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DVD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Lit>
                    <c:ptCount val="2"/>
                    <c:pt idx="0">
                      <c:v>Deployed</c:v>
                    </c:pt>
                    <c:pt idx="1">
                      <c:v> Not Deployed</c:v>
                    </c:pt>
                  </c:strLit>
                </c:cat>
                <c:val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95DD-4BC7-9582-CD0AC09997C9}"/>
                  </c:ext>
                </c:extLst>
              </c15:ser>
            </c15:filteredBarSeries>
          </c:ext>
        </c:extLst>
      </c:barChart>
      <c:catAx>
        <c:axId val="4888747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873144"/>
        <c:crosses val="autoZero"/>
        <c:auto val="1"/>
        <c:lblAlgn val="ctr"/>
        <c:lblOffset val="100"/>
        <c:noMultiLvlLbl val="0"/>
      </c:catAx>
      <c:valAx>
        <c:axId val="48887314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887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Cloud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Sheet1!$B$2:$B$5</c:f>
              <c:numCache>
                <c:formatCode>General</c:formatCode>
                <c:ptCount val="2"/>
                <c:pt idx="0">
                  <c:v>19</c:v>
                </c:pt>
                <c:pt idx="1">
                  <c:v>13.8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A9-4587-BD86-7F9AD0AFCF7F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Rarely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Sheet1!$C$2:$C$5</c:f>
              <c:numCache>
                <c:formatCode>General</c:formatCode>
                <c:ptCount val="2"/>
                <c:pt idx="0">
                  <c:v>6.3</c:v>
                </c:pt>
                <c:pt idx="1">
                  <c:v>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A9-4587-BD86-7F9AD0AFCF7F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Sheet1!$D$2:$D$5</c:f>
              <c:numCache>
                <c:formatCode>General</c:formatCode>
                <c:ptCount val="2"/>
                <c:pt idx="0">
                  <c:v>17.7</c:v>
                </c:pt>
                <c:pt idx="1">
                  <c:v>23.4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9A9-4587-BD86-7F9AD0AFCF7F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Most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Sheet1!$E$2:$E$5</c:f>
              <c:numCache>
                <c:formatCode>General</c:formatCode>
                <c:ptCount val="2"/>
                <c:pt idx="0">
                  <c:v>22.8</c:v>
                </c:pt>
                <c:pt idx="1">
                  <c:v>22.3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9A9-4587-BD86-7F9AD0AFCF7F}"/>
            </c:ext>
          </c:extLst>
        </c:ser>
        <c:ser>
          <c:idx val="5"/>
          <c:order val="5"/>
          <c:tx>
            <c:strRef>
              <c:f>Sheet1!$F$1</c:f>
              <c:strCache>
                <c:ptCount val="1"/>
                <c:pt idx="0">
                  <c:v>Always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2"/>
              <c:pt idx="0">
                <c:v>Deployed</c:v>
              </c:pt>
              <c:pt idx="1">
                <c:v> Not Deployed</c:v>
              </c:pt>
            </c:strLit>
          </c:cat>
          <c:val>
            <c:numRef>
              <c:f>Sheet1!$F$2:$F$5</c:f>
              <c:numCache>
                <c:formatCode>General</c:formatCode>
                <c:ptCount val="2"/>
                <c:pt idx="0">
                  <c:v>34.200000000000003</c:v>
                </c:pt>
                <c:pt idx="1">
                  <c:v>31.9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9A9-4587-BD86-7F9AD0AFCF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8996336"/>
        <c:axId val="30900060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Cloud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Lit>
                    <c:ptCount val="2"/>
                    <c:pt idx="0">
                      <c:v>Deployed</c:v>
                    </c:pt>
                    <c:pt idx="1">
                      <c:v> Not Deployed</c:v>
                    </c:pt>
                  </c:strLit>
                </c:cat>
                <c:val>
                  <c:num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0-99A9-4587-BD86-7F9AD0AFCF7F}"/>
                  </c:ext>
                </c:extLst>
              </c15:ser>
            </c15:filteredBarSeries>
          </c:ext>
        </c:extLst>
      </c:barChart>
      <c:catAx>
        <c:axId val="3089963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9000600"/>
        <c:crosses val="autoZero"/>
        <c:auto val="1"/>
        <c:lblAlgn val="ctr"/>
        <c:lblOffset val="100"/>
        <c:noMultiLvlLbl val="0"/>
      </c:catAx>
      <c:valAx>
        <c:axId val="3090006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99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Communication</a:t>
            </a:r>
            <a:r>
              <a:rPr lang="en-US" baseline="0" dirty="0"/>
              <a:t> with Family</a:t>
            </a:r>
            <a:endParaRPr lang="en-US" dirty="0"/>
          </a:p>
        </c:rich>
      </c:tx>
      <c:layout>
        <c:manualLayout>
          <c:xMode val="edge"/>
          <c:yMode val="edge"/>
          <c:x val="0.4290194389763779"/>
          <c:y val="1.8749998846579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Non-Deployed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Letters</c:v>
                </c:pt>
                <c:pt idx="1">
                  <c:v>Email</c:v>
                </c:pt>
                <c:pt idx="2">
                  <c:v>Phone</c:v>
                </c:pt>
                <c:pt idx="3">
                  <c:v>SMS</c:v>
                </c:pt>
                <c:pt idx="4">
                  <c:v>Video Call</c:v>
                </c:pt>
                <c:pt idx="5">
                  <c:v>Social Media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2.77</c:v>
                </c:pt>
                <c:pt idx="1">
                  <c:v>3.46</c:v>
                </c:pt>
                <c:pt idx="2">
                  <c:v>3.67</c:v>
                </c:pt>
                <c:pt idx="3">
                  <c:v>3.67</c:v>
                </c:pt>
                <c:pt idx="4">
                  <c:v>3.13</c:v>
                </c:pt>
                <c:pt idx="5">
                  <c:v>3.29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3-4FF9-9915-B4265186578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Deployed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Letters</c:v>
                </c:pt>
                <c:pt idx="1">
                  <c:v>Email</c:v>
                </c:pt>
                <c:pt idx="2">
                  <c:v>Phone</c:v>
                </c:pt>
                <c:pt idx="3">
                  <c:v>SMS</c:v>
                </c:pt>
                <c:pt idx="4">
                  <c:v>Video Call</c:v>
                </c:pt>
                <c:pt idx="5">
                  <c:v>Social Media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3.1</c:v>
                </c:pt>
                <c:pt idx="1">
                  <c:v>3.23</c:v>
                </c:pt>
                <c:pt idx="2">
                  <c:v>3.06</c:v>
                </c:pt>
                <c:pt idx="3">
                  <c:v>2.69</c:v>
                </c:pt>
                <c:pt idx="4">
                  <c:v>2.89</c:v>
                </c:pt>
                <c:pt idx="5">
                  <c:v>2.75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03-4FF9-9915-B42651865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46546960"/>
        <c:axId val="446549200"/>
      </c:barChart>
      <c:catAx>
        <c:axId val="446546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549200"/>
        <c:crosses val="autoZero"/>
        <c:auto val="1"/>
        <c:lblAlgn val="ctr"/>
        <c:lblOffset val="100"/>
        <c:noMultiLvlLbl val="0"/>
      </c:catAx>
      <c:valAx>
        <c:axId val="446549200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546960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Communication</a:t>
            </a:r>
            <a:r>
              <a:rPr lang="en-US" baseline="0" dirty="0"/>
              <a:t> with Friends</a:t>
            </a:r>
          </a:p>
        </c:rich>
      </c:tx>
      <c:layout>
        <c:manualLayout>
          <c:xMode val="edge"/>
          <c:yMode val="edge"/>
          <c:x val="0.4290194389763779"/>
          <c:y val="1.8749998846579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Non-Deployed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Letters</c:v>
                </c:pt>
                <c:pt idx="1">
                  <c:v>Email</c:v>
                </c:pt>
                <c:pt idx="2">
                  <c:v>Phone</c:v>
                </c:pt>
                <c:pt idx="3">
                  <c:v>SMS</c:v>
                </c:pt>
                <c:pt idx="4">
                  <c:v>Video Call</c:v>
                </c:pt>
                <c:pt idx="5">
                  <c:v>Social Media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2.71</c:v>
                </c:pt>
                <c:pt idx="1">
                  <c:v>2.97</c:v>
                </c:pt>
                <c:pt idx="2">
                  <c:v>2.87</c:v>
                </c:pt>
                <c:pt idx="3">
                  <c:v>2.5299999999999998</c:v>
                </c:pt>
                <c:pt idx="4">
                  <c:v>2.57</c:v>
                </c:pt>
                <c:pt idx="5">
                  <c:v>2.77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AF0-46C5-A833-8A5C6BD3B0CD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Deployed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Letters</c:v>
                </c:pt>
                <c:pt idx="1">
                  <c:v>Email</c:v>
                </c:pt>
                <c:pt idx="2">
                  <c:v>Phone</c:v>
                </c:pt>
                <c:pt idx="3">
                  <c:v>SMS</c:v>
                </c:pt>
                <c:pt idx="4">
                  <c:v>Video Call</c:v>
                </c:pt>
                <c:pt idx="5">
                  <c:v>Social Media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2.46</c:v>
                </c:pt>
                <c:pt idx="1">
                  <c:v>3.01</c:v>
                </c:pt>
                <c:pt idx="2">
                  <c:v>3.31</c:v>
                </c:pt>
                <c:pt idx="3">
                  <c:v>3.54</c:v>
                </c:pt>
                <c:pt idx="4">
                  <c:v>2.87</c:v>
                </c:pt>
                <c:pt idx="5">
                  <c:v>3.24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AF0-46C5-A833-8A5C6BD3B0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46546960"/>
        <c:axId val="446549200"/>
      </c:barChart>
      <c:catAx>
        <c:axId val="446546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549200"/>
        <c:crosses val="autoZero"/>
        <c:auto val="1"/>
        <c:lblAlgn val="ctr"/>
        <c:lblOffset val="100"/>
        <c:noMultiLvlLbl val="0"/>
      </c:catAx>
      <c:valAx>
        <c:axId val="446549200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546960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Email Account</a:t>
            </a:r>
            <a:r>
              <a:rPr lang="en-US" baseline="0" dirty="0"/>
              <a:t> Types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Non-Deployed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Military</c:v>
                </c:pt>
                <c:pt idx="1">
                  <c:v>ISP</c:v>
                </c:pt>
                <c:pt idx="2">
                  <c:v>Web-based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2.37</c:v>
                </c:pt>
                <c:pt idx="1">
                  <c:v>2.59</c:v>
                </c:pt>
                <c:pt idx="2">
                  <c:v>3.45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D1-4DF5-B820-434EDEC29C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Deployed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Military</c:v>
                </c:pt>
                <c:pt idx="1">
                  <c:v>ISP</c:v>
                </c:pt>
                <c:pt idx="2">
                  <c:v>Web-based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2.48</c:v>
                </c:pt>
                <c:pt idx="1">
                  <c:v>2.31</c:v>
                </c:pt>
                <c:pt idx="2">
                  <c:v>3.14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D1-4DF5-B820-434EDEC29C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25120888"/>
        <c:axId val="525123128"/>
      </c:barChart>
      <c:catAx>
        <c:axId val="525120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123128"/>
        <c:crosses val="autoZero"/>
        <c:auto val="1"/>
        <c:lblAlgn val="ctr"/>
        <c:lblOffset val="100"/>
        <c:noMultiLvlLbl val="0"/>
      </c:catAx>
      <c:valAx>
        <c:axId val="525123128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120888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Social Media Use</a:t>
            </a:r>
            <a:endParaRPr lang="en-US" baseline="0" dirty="0"/>
          </a:p>
        </c:rich>
      </c:tx>
      <c:layout>
        <c:manualLayout>
          <c:xMode val="edge"/>
          <c:yMode val="edge"/>
          <c:x val="0.4290194389763779"/>
          <c:y val="1.87499988465797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Non-Deployed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Facebook</c:v>
                </c:pt>
                <c:pt idx="1">
                  <c:v>Twitter</c:v>
                </c:pt>
                <c:pt idx="2">
                  <c:v>Tumblr</c:v>
                </c:pt>
                <c:pt idx="3">
                  <c:v>LinkedIn</c:v>
                </c:pt>
                <c:pt idx="4">
                  <c:v>Google+</c:v>
                </c:pt>
                <c:pt idx="5">
                  <c:v>Snapchat</c:v>
                </c:pt>
                <c:pt idx="6">
                  <c:v>Pinterest</c:v>
                </c:pt>
                <c:pt idx="7">
                  <c:v>YouTube</c:v>
                </c:pt>
                <c:pt idx="8">
                  <c:v>Instagram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5.19</c:v>
                </c:pt>
                <c:pt idx="1">
                  <c:v>3.33</c:v>
                </c:pt>
                <c:pt idx="2">
                  <c:v>2.27</c:v>
                </c:pt>
                <c:pt idx="3">
                  <c:v>2.58</c:v>
                </c:pt>
                <c:pt idx="4">
                  <c:v>3.03</c:v>
                </c:pt>
                <c:pt idx="5">
                  <c:v>3.49</c:v>
                </c:pt>
                <c:pt idx="6">
                  <c:v>3.23</c:v>
                </c:pt>
                <c:pt idx="7">
                  <c:v>4.5199999999999996</c:v>
                </c:pt>
                <c:pt idx="8">
                  <c:v>3.66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03-4FF9-9915-B4265186578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Deployed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Facebook</c:v>
                </c:pt>
                <c:pt idx="1">
                  <c:v>Twitter</c:v>
                </c:pt>
                <c:pt idx="2">
                  <c:v>Tumblr</c:v>
                </c:pt>
                <c:pt idx="3">
                  <c:v>LinkedIn</c:v>
                </c:pt>
                <c:pt idx="4">
                  <c:v>Google+</c:v>
                </c:pt>
                <c:pt idx="5">
                  <c:v>Snapchat</c:v>
                </c:pt>
                <c:pt idx="6">
                  <c:v>Pinterest</c:v>
                </c:pt>
                <c:pt idx="7">
                  <c:v>YouTube</c:v>
                </c:pt>
                <c:pt idx="8">
                  <c:v>Instagram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9"/>
                <c:pt idx="0">
                  <c:v>3.72</c:v>
                </c:pt>
                <c:pt idx="1">
                  <c:v>2.81</c:v>
                </c:pt>
                <c:pt idx="2">
                  <c:v>2.2400000000000002</c:v>
                </c:pt>
                <c:pt idx="3">
                  <c:v>2.31</c:v>
                </c:pt>
                <c:pt idx="4">
                  <c:v>2.54</c:v>
                </c:pt>
                <c:pt idx="5">
                  <c:v>2.69</c:v>
                </c:pt>
                <c:pt idx="6">
                  <c:v>2.58</c:v>
                </c:pt>
                <c:pt idx="7">
                  <c:v>3.32</c:v>
                </c:pt>
                <c:pt idx="8">
                  <c:v>2.71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03-4FF9-9915-B426518657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46546960"/>
        <c:axId val="446549200"/>
      </c:barChart>
      <c:catAx>
        <c:axId val="446546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549200"/>
        <c:crosses val="autoZero"/>
        <c:auto val="1"/>
        <c:lblAlgn val="ctr"/>
        <c:lblOffset val="100"/>
        <c:noMultiLvlLbl val="0"/>
      </c:catAx>
      <c:valAx>
        <c:axId val="446549200"/>
        <c:scaling>
          <c:orientation val="minMax"/>
          <c:max val="7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6546960"/>
        <c:crosses val="autoZero"/>
        <c:crossBetween val="between"/>
        <c:majorUnit val="1"/>
        <c:minorUnit val="0.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Blogging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Computer File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Sheet1!$B$2:$B$5</c:f>
              <c:numCache>
                <c:formatCode>General</c:formatCode>
                <c:ptCount val="2"/>
                <c:pt idx="0">
                  <c:v>15.1</c:v>
                </c:pt>
                <c:pt idx="1">
                  <c:v>15.7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1CC2-4B11-8203-34FDAD1E812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Online Journal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Sheet1!$C$2:$C$5</c:f>
              <c:numCache>
                <c:formatCode>General</c:formatCode>
                <c:ptCount val="2"/>
                <c:pt idx="0">
                  <c:v>21.1</c:v>
                </c:pt>
                <c:pt idx="1">
                  <c:v>21.7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1CC2-4B11-8203-34FDAD1E812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Sheet1!$D$2:$D$5</c:f>
              <c:numCache>
                <c:formatCode>General</c:formatCode>
                <c:ptCount val="2"/>
                <c:pt idx="0">
                  <c:v>63.9</c:v>
                </c:pt>
                <c:pt idx="1">
                  <c:v>63.9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CC2-4B11-8203-34FDAD1E8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1719584"/>
        <c:axId val="301722536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2"/>
                      <c:pt idx="0">
                        <c:v>Deployed</c:v>
                      </c:pt>
                      <c:pt idx="1">
                        <c:v>Not Deployed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Sheet1!$E$2:$E$5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1CC2-4B11-8203-34FDAD1E812D}"/>
                  </c:ext>
                </c:extLst>
              </c15:ser>
            </c15:filteredBarSeries>
          </c:ext>
        </c:extLst>
      </c:barChart>
      <c:catAx>
        <c:axId val="301719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722536"/>
        <c:crosses val="autoZero"/>
        <c:auto val="1"/>
        <c:lblAlgn val="ctr"/>
        <c:lblOffset val="100"/>
        <c:noMultiLvlLbl val="0"/>
      </c:catAx>
      <c:valAx>
        <c:axId val="3017225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1719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Offline Journal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Computer File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 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Sheet1!$B$2:$B$5</c:f>
              <c:numCache>
                <c:formatCode>0.00%</c:formatCode>
                <c:ptCount val="2"/>
                <c:pt idx="0">
                  <c:v>0.314</c:v>
                </c:pt>
                <c:pt idx="1">
                  <c:v>0.38900000000000001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B938-448D-B0D8-6F6F0B81686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Physical Journal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 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Sheet1!$C$2:$C$5</c:f>
              <c:numCache>
                <c:formatCode>0.00%</c:formatCode>
                <c:ptCount val="2"/>
                <c:pt idx="0">
                  <c:v>0.68799999999999994</c:v>
                </c:pt>
                <c:pt idx="1">
                  <c:v>0.61099999999999999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B938-448D-B0D8-6F6F0B8168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97096904"/>
        <c:axId val="497100184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2"/>
                      <c:pt idx="0">
                        <c:v>Deployed </c:v>
                      </c:pt>
                      <c:pt idx="1">
                        <c:v>Not Deployed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Sheet1!$D$2:$D$5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938-448D-B0D8-6F6F0B81686E}"/>
                  </c:ext>
                </c:extLst>
              </c15:ser>
            </c15:filteredBarSeries>
          </c:ext>
        </c:extLst>
      </c:barChart>
      <c:catAx>
        <c:axId val="497096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100184"/>
        <c:crosses val="autoZero"/>
        <c:auto val="1"/>
        <c:lblAlgn val="ctr"/>
        <c:lblOffset val="100"/>
        <c:noMultiLvlLbl val="0"/>
      </c:catAx>
      <c:valAx>
        <c:axId val="497100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7096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Mobile Phone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Non-Deployed</c:v>
                </c:pt>
              </c:strCache>
              <c:extLst/>
            </c:strRef>
          </c:cat>
          <c:val>
            <c:numRef>
              <c:f>Sheet1!$B$2:$B$5</c:f>
              <c:numCache>
                <c:formatCode>0.00%</c:formatCode>
                <c:ptCount val="2"/>
                <c:pt idx="0">
                  <c:v>0.17499999999999999</c:v>
                </c:pt>
                <c:pt idx="1">
                  <c:v>7.2999999999999995E-2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6F0-4D5A-8981-A7B58F93F07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Non-Deployed</c:v>
                </c:pt>
              </c:strCache>
              <c:extLst/>
            </c:strRef>
          </c:cat>
          <c:val>
            <c:numRef>
              <c:f>Sheet1!$C$2:$C$5</c:f>
              <c:numCache>
                <c:formatCode>0.00%</c:formatCode>
                <c:ptCount val="2"/>
                <c:pt idx="0">
                  <c:v>9.7000000000000003E-2</c:v>
                </c:pt>
                <c:pt idx="1">
                  <c:v>8.1000000000000003E-2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E6F0-4D5A-8981-A7B58F93F07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Non-Deployed</c:v>
                </c:pt>
              </c:strCache>
              <c:extLst/>
            </c:strRef>
          </c:cat>
          <c:val>
            <c:numRef>
              <c:f>Sheet1!$D$2:$D$5</c:f>
              <c:numCache>
                <c:formatCode>0.00%</c:formatCode>
                <c:ptCount val="2"/>
                <c:pt idx="0">
                  <c:v>0.23300000000000001</c:v>
                </c:pt>
                <c:pt idx="1">
                  <c:v>0.22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E6F0-4D5A-8981-A7B58F93F07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Non-Deployed</c:v>
                </c:pt>
              </c:strCache>
              <c:extLst/>
            </c:strRef>
          </c:cat>
          <c:val>
            <c:numRef>
              <c:f>Sheet1!$E$2:$E$5</c:f>
              <c:numCache>
                <c:formatCode>0.00%</c:formatCode>
                <c:ptCount val="2"/>
                <c:pt idx="0">
                  <c:v>0.214</c:v>
                </c:pt>
                <c:pt idx="1">
                  <c:v>0.27600000000000002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E6F0-4D5A-8981-A7B58F93F07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Always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Non-Deployed</c:v>
                </c:pt>
              </c:strCache>
              <c:extLst/>
            </c:strRef>
          </c:cat>
          <c:val>
            <c:numRef>
              <c:f>Sheet1!$F$2:$F$5</c:f>
              <c:numCache>
                <c:formatCode>0.00%</c:formatCode>
                <c:ptCount val="2"/>
                <c:pt idx="0">
                  <c:v>0.28199999999999997</c:v>
                </c:pt>
                <c:pt idx="1">
                  <c:v>0.35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E6F0-4D5A-8981-A7B58F93F0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08993056"/>
        <c:axId val="308997320"/>
      </c:barChart>
      <c:catAx>
        <c:axId val="308993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997320"/>
        <c:crosses val="autoZero"/>
        <c:auto val="1"/>
        <c:lblAlgn val="ctr"/>
        <c:lblOffset val="100"/>
        <c:noMultiLvlLbl val="0"/>
      </c:catAx>
      <c:valAx>
        <c:axId val="308997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99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Hard Drive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Never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Sheet1!$B$2:$B$5</c:f>
              <c:numCache>
                <c:formatCode>0.00%</c:formatCode>
                <c:ptCount val="2"/>
                <c:pt idx="0">
                  <c:v>0.154</c:v>
                </c:pt>
                <c:pt idx="1">
                  <c:v>0.26200000000000001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A2E2-4A56-B5BE-0FDC545572F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Sheet1!$C$2:$C$5</c:f>
              <c:numCache>
                <c:formatCode>0.00%</c:formatCode>
                <c:ptCount val="2"/>
                <c:pt idx="0">
                  <c:v>9.8000000000000004E-2</c:v>
                </c:pt>
                <c:pt idx="1">
                  <c:v>0.16500000000000001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A2E2-4A56-B5BE-0FDC545572F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Sometimes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Sheet1!$D$2:$D$5</c:f>
              <c:numCache>
                <c:formatCode>0.00%</c:formatCode>
                <c:ptCount val="2"/>
                <c:pt idx="0">
                  <c:v>0.30099999999999999</c:v>
                </c:pt>
                <c:pt idx="1">
                  <c:v>0.19400000000000001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A2E2-4A56-B5BE-0FDC545572F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Most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Sheet1!$E$2:$E$5</c:f>
              <c:numCache>
                <c:formatCode>0.00%</c:formatCode>
                <c:ptCount val="2"/>
                <c:pt idx="0">
                  <c:v>0.29299999999999998</c:v>
                </c:pt>
                <c:pt idx="1">
                  <c:v>0.19400000000000001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3-A2E2-4A56-B5BE-0FDC545572F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Always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2"/>
                <c:pt idx="0">
                  <c:v>Deployed</c:v>
                </c:pt>
                <c:pt idx="1">
                  <c:v>Not Deployed</c:v>
                </c:pt>
              </c:strCache>
              <c:extLst/>
            </c:strRef>
          </c:cat>
          <c:val>
            <c:numRef>
              <c:f>Sheet1!$F$2:$F$5</c:f>
              <c:numCache>
                <c:formatCode>0.00%</c:formatCode>
                <c:ptCount val="2"/>
                <c:pt idx="0">
                  <c:v>0.154</c:v>
                </c:pt>
                <c:pt idx="1">
                  <c:v>0.184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A2E2-4A56-B5BE-0FDC545572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87656616"/>
        <c:axId val="487653336"/>
        <c:extLst>
          <c:ext xmlns:c15="http://schemas.microsoft.com/office/drawing/2012/chart" uri="{02D57815-91ED-43cb-92C2-25804820EDAC}">
            <c15:filteredBarSeries>
              <c15:ser>
                <c:idx val="5"/>
                <c:order val="5"/>
                <c:tx>
                  <c:strRef>
                    <c:extLst>
                      <c:ext uri="{02D57815-91ED-43cb-92C2-25804820EDAC}">
                        <c15:formulaRef>
                          <c15:sqref>Sheet1!$G$1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Sheet1!$A$2:$A$5</c15:sqref>
                        </c15:formulaRef>
                      </c:ext>
                    </c:extLst>
                    <c:strCache>
                      <c:ptCount val="2"/>
                      <c:pt idx="0">
                        <c:v>Deployed</c:v>
                      </c:pt>
                      <c:pt idx="1">
                        <c:v>Not Deployed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Sheet1!$G$2:$G$5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A2E2-4A56-B5BE-0FDC545572FE}"/>
                  </c:ext>
                </c:extLst>
              </c15:ser>
            </c15:filteredBarSeries>
          </c:ext>
        </c:extLst>
      </c:barChart>
      <c:catAx>
        <c:axId val="4876566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653336"/>
        <c:crosses val="autoZero"/>
        <c:auto val="1"/>
        <c:lblAlgn val="ctr"/>
        <c:lblOffset val="100"/>
        <c:noMultiLvlLbl val="0"/>
      </c:catAx>
      <c:valAx>
        <c:axId val="487653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87656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Most respondents did not keep any form of journal, and those that did keep them used offline formats.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7181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significantly larger percentage of respondents preferred to use a physical journal over a computer file. Whether they kept a journal or not does change much when they are or are not</a:t>
            </a:r>
          </a:p>
          <a:p>
            <a:r>
              <a:rPr lang="en-US" dirty="0"/>
              <a:t>Deployed, and then we see a decline in the use of computer files in favor of physical journals.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9223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32173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007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4549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Mobile phone use decreases slightly among deployed soldiers.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364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Slight increase in HD use among deployed soldiers.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795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DVD/Blu Ray decreases significantly among deployed soldiers.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272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Methodology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Qualtrics-based survey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Recruitment by Qualtrics panels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180 respondents, 14 invalidated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 simplified from previous survey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Descriptive statistics and open-coding</a:t>
            </a:r>
            <a:endParaRPr dirty="0"/>
          </a:p>
        </p:txBody>
      </p:sp>
      <p:sp>
        <p:nvSpPr>
          <p:cNvPr id="302" name="Google Shape;30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Cloud storage remains largely the same among deployed and non deployed soldiers.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1668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your opinion (and life), how important is the long-term preservation of your military related digital files (social media, photographs, emails, etc.)?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Would you use an online app or software that captures your digital files and preserves them for future access/use?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Would you ever consider donating your digital files to an archive focused on the American military experience?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 there any aspect/memory of your deployed or non-deployed life that you would like help preserving that was not discussed earlier?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you have any additional comments for this study?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8" name="Google Shape;3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Importance of preservation of their records (1= not at all, 5= extremely important) 3.86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6153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Use of a preservation application (1 = def would not, 5 = def would) 3.61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75766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Donation of records to archives (1 = def would not, 5 = def would) 3.52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4020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Is there any aspect/memory of your deployed or non-deployed life that you would like help preserving that was not discussed earlier?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 you have any additional comments for this study?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r>
              <a:rPr lang="en-US" b="1" dirty="0"/>
              <a:t>Public perception</a:t>
            </a:r>
          </a:p>
          <a:p>
            <a:pPr lv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this would be great to help people understand</a:t>
            </a:r>
          </a:p>
          <a:p>
            <a:pPr lv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Somewhere where we could show what we saw that others wouldn't get offended or look away they could relate to</a:t>
            </a:r>
          </a:p>
          <a:p>
            <a:endParaRPr lang="en-US" dirty="0"/>
          </a:p>
          <a:p>
            <a:r>
              <a:rPr lang="en-US" b="1" dirty="0"/>
              <a:t>Difficult memories</a:t>
            </a:r>
            <a:endParaRPr lang="en-US" dirty="0"/>
          </a:p>
          <a:p>
            <a:pPr lv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No. I try to block most of it out.</a:t>
            </a:r>
          </a:p>
          <a:p>
            <a:pPr lv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Nothing I can think of at this time. I would prefer  to forget it but I can’t</a:t>
            </a:r>
          </a:p>
          <a:p>
            <a:endParaRPr lang="en-US" b="1" dirty="0"/>
          </a:p>
          <a:p>
            <a:r>
              <a:rPr lang="en-US" b="1" dirty="0"/>
              <a:t>Family/Personal</a:t>
            </a:r>
          </a:p>
          <a:p>
            <a:pPr lv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time with family</a:t>
            </a:r>
          </a:p>
          <a:p>
            <a:pPr lvl="0"/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The bond between soldiers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b="1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b="1" dirty="0"/>
              <a:t>Positive feelings towards the study</a:t>
            </a:r>
          </a:p>
          <a:p>
            <a:endParaRPr lang="en-US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I think this study is very important and helps me remember a very important and scary time in my life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Concerns</a:t>
            </a:r>
          </a:p>
          <a:p>
            <a:endParaRPr lang="en-US" dirty="0"/>
          </a:p>
          <a:p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Privacy; </a:t>
            </a:r>
            <a:r>
              <a:rPr lang="en-US" dirty="0"/>
              <a:t> </a:t>
            </a:r>
            <a:r>
              <a:rPr lang="en-US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separate public and private areas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58514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153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Officer: 76% O-4 or below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Enlisted: 79% E-5 or below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587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Web-based email rankings:</a:t>
            </a:r>
          </a:p>
          <a:p>
            <a:endParaRPr lang="en-US" dirty="0"/>
          </a:p>
          <a:p>
            <a:r>
              <a:rPr lang="en-US" dirty="0"/>
              <a:t>Gmail 86%</a:t>
            </a:r>
          </a:p>
          <a:p>
            <a:r>
              <a:rPr lang="en-US" dirty="0"/>
              <a:t>Yahoo 40%</a:t>
            </a:r>
          </a:p>
          <a:p>
            <a:r>
              <a:rPr lang="en-US" dirty="0"/>
              <a:t>Outlook 25%</a:t>
            </a:r>
          </a:p>
          <a:p>
            <a:r>
              <a:rPr lang="en-US" dirty="0"/>
              <a:t>Hotmail 21%</a:t>
            </a:r>
          </a:p>
          <a:p>
            <a:r>
              <a:rPr lang="en-US" dirty="0"/>
              <a:t>AOL 10%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3719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Likert Scale:</a:t>
            </a:r>
          </a:p>
          <a:p>
            <a:r>
              <a:rPr lang="en-US" dirty="0"/>
              <a:t>1 = Never</a:t>
            </a:r>
          </a:p>
          <a:p>
            <a:r>
              <a:rPr lang="en-US" dirty="0"/>
              <a:t>2= Less than once per month</a:t>
            </a:r>
          </a:p>
          <a:p>
            <a:r>
              <a:rPr lang="en-US" dirty="0"/>
              <a:t>3 = Once a month</a:t>
            </a:r>
          </a:p>
          <a:p>
            <a:r>
              <a:rPr lang="en-US" dirty="0"/>
              <a:t>4 = 2-3 times per month</a:t>
            </a:r>
          </a:p>
          <a:p>
            <a:r>
              <a:rPr lang="en-US" dirty="0"/>
              <a:t>5 = once a week</a:t>
            </a:r>
          </a:p>
          <a:p>
            <a:r>
              <a:rPr lang="en-US" dirty="0"/>
              <a:t>6 = 2-3 times a week</a:t>
            </a:r>
          </a:p>
          <a:p>
            <a:r>
              <a:rPr lang="en-US" dirty="0"/>
              <a:t>7 = daily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7300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" Type="http://schemas.openxmlformats.org/officeDocument/2006/relationships/image" Target="../media/image103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33.png"/><Relationship Id="rId2" Type="http://schemas.openxmlformats.org/officeDocument/2006/relationships/image" Target="../media/image102.pn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29" Type="http://schemas.openxmlformats.org/officeDocument/2006/relationships/image" Target="../media/image1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32" Type="http://schemas.openxmlformats.org/officeDocument/2006/relationships/image" Target="../media/image132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31" Type="http://schemas.openxmlformats.org/officeDocument/2006/relationships/image" Target="../media/image131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18" Type="http://schemas.openxmlformats.org/officeDocument/2006/relationships/image" Target="../media/image150.png"/><Relationship Id="rId26" Type="http://schemas.openxmlformats.org/officeDocument/2006/relationships/image" Target="../media/image158.png"/><Relationship Id="rId3" Type="http://schemas.openxmlformats.org/officeDocument/2006/relationships/image" Target="../media/image135.png"/><Relationship Id="rId21" Type="http://schemas.openxmlformats.org/officeDocument/2006/relationships/image" Target="../media/image153.pn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png"/><Relationship Id="rId25" Type="http://schemas.openxmlformats.org/officeDocument/2006/relationships/image" Target="../media/image157.png"/><Relationship Id="rId33" Type="http://schemas.openxmlformats.org/officeDocument/2006/relationships/image" Target="../media/image165.png"/><Relationship Id="rId2" Type="http://schemas.openxmlformats.org/officeDocument/2006/relationships/image" Target="../media/image134.png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29" Type="http://schemas.openxmlformats.org/officeDocument/2006/relationships/image" Target="../media/image16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24" Type="http://schemas.openxmlformats.org/officeDocument/2006/relationships/image" Target="../media/image156.png"/><Relationship Id="rId32" Type="http://schemas.openxmlformats.org/officeDocument/2006/relationships/image" Target="../media/image164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23" Type="http://schemas.openxmlformats.org/officeDocument/2006/relationships/image" Target="../media/image155.png"/><Relationship Id="rId28" Type="http://schemas.openxmlformats.org/officeDocument/2006/relationships/image" Target="../media/image160.pn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31" Type="http://schemas.openxmlformats.org/officeDocument/2006/relationships/image" Target="../media/image163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46.png"/><Relationship Id="rId22" Type="http://schemas.openxmlformats.org/officeDocument/2006/relationships/image" Target="../media/image154.png"/><Relationship Id="rId27" Type="http://schemas.openxmlformats.org/officeDocument/2006/relationships/image" Target="../media/image159.png"/><Relationship Id="rId30" Type="http://schemas.openxmlformats.org/officeDocument/2006/relationships/image" Target="../media/image162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7.png"/><Relationship Id="rId18" Type="http://schemas.openxmlformats.org/officeDocument/2006/relationships/image" Target="../media/image182.png"/><Relationship Id="rId26" Type="http://schemas.openxmlformats.org/officeDocument/2006/relationships/image" Target="../media/image190.png"/><Relationship Id="rId3" Type="http://schemas.openxmlformats.org/officeDocument/2006/relationships/image" Target="../media/image167.png"/><Relationship Id="rId21" Type="http://schemas.openxmlformats.org/officeDocument/2006/relationships/image" Target="../media/image185.png"/><Relationship Id="rId7" Type="http://schemas.openxmlformats.org/officeDocument/2006/relationships/image" Target="../media/image171.png"/><Relationship Id="rId12" Type="http://schemas.openxmlformats.org/officeDocument/2006/relationships/image" Target="../media/image176.png"/><Relationship Id="rId17" Type="http://schemas.openxmlformats.org/officeDocument/2006/relationships/image" Target="../media/image181.png"/><Relationship Id="rId25" Type="http://schemas.openxmlformats.org/officeDocument/2006/relationships/image" Target="../media/image189.png"/><Relationship Id="rId33" Type="http://schemas.openxmlformats.org/officeDocument/2006/relationships/image" Target="../media/image197.png"/><Relationship Id="rId2" Type="http://schemas.openxmlformats.org/officeDocument/2006/relationships/image" Target="../media/image166.png"/><Relationship Id="rId16" Type="http://schemas.openxmlformats.org/officeDocument/2006/relationships/image" Target="../media/image180.png"/><Relationship Id="rId20" Type="http://schemas.openxmlformats.org/officeDocument/2006/relationships/image" Target="../media/image184.png"/><Relationship Id="rId29" Type="http://schemas.openxmlformats.org/officeDocument/2006/relationships/image" Target="../media/image19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0.png"/><Relationship Id="rId11" Type="http://schemas.openxmlformats.org/officeDocument/2006/relationships/image" Target="../media/image175.png"/><Relationship Id="rId24" Type="http://schemas.openxmlformats.org/officeDocument/2006/relationships/image" Target="../media/image188.png"/><Relationship Id="rId32" Type="http://schemas.openxmlformats.org/officeDocument/2006/relationships/image" Target="../media/image196.png"/><Relationship Id="rId5" Type="http://schemas.openxmlformats.org/officeDocument/2006/relationships/image" Target="../media/image169.png"/><Relationship Id="rId15" Type="http://schemas.openxmlformats.org/officeDocument/2006/relationships/image" Target="../media/image179.png"/><Relationship Id="rId23" Type="http://schemas.openxmlformats.org/officeDocument/2006/relationships/image" Target="../media/image187.png"/><Relationship Id="rId28" Type="http://schemas.openxmlformats.org/officeDocument/2006/relationships/image" Target="../media/image192.png"/><Relationship Id="rId10" Type="http://schemas.openxmlformats.org/officeDocument/2006/relationships/image" Target="../media/image174.png"/><Relationship Id="rId19" Type="http://schemas.openxmlformats.org/officeDocument/2006/relationships/image" Target="../media/image183.png"/><Relationship Id="rId31" Type="http://schemas.openxmlformats.org/officeDocument/2006/relationships/image" Target="../media/image195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Relationship Id="rId14" Type="http://schemas.openxmlformats.org/officeDocument/2006/relationships/image" Target="../media/image178.png"/><Relationship Id="rId22" Type="http://schemas.openxmlformats.org/officeDocument/2006/relationships/image" Target="../media/image186.png"/><Relationship Id="rId27" Type="http://schemas.openxmlformats.org/officeDocument/2006/relationships/image" Target="../media/image191.png"/><Relationship Id="rId30" Type="http://schemas.openxmlformats.org/officeDocument/2006/relationships/image" Target="../media/image19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29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31" Type="http://schemas.openxmlformats.org/officeDocument/2006/relationships/image" Target="../media/image65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Relationship Id="rId30" Type="http://schemas.openxmlformats.org/officeDocument/2006/relationships/image" Target="../media/image6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4"/>
          <p:cNvSpPr>
            <a:spLocks noGrp="1"/>
          </p:cNvSpPr>
          <p:nvPr>
            <p:ph type="pic" idx="2"/>
          </p:nvPr>
        </p:nvSpPr>
        <p:spPr>
          <a:xfrm>
            <a:off x="3457575" y="0"/>
            <a:ext cx="8734425" cy="622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body" idx="1"/>
          </p:nvPr>
        </p:nvSpPr>
        <p:spPr>
          <a:xfrm>
            <a:off x="885824" y="2514599"/>
            <a:ext cx="4543426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body" idx="3"/>
          </p:nvPr>
        </p:nvSpPr>
        <p:spPr>
          <a:xfrm>
            <a:off x="885824" y="3327400"/>
            <a:ext cx="4271963" cy="95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duction">
  <p:cSld name="Introduction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>
            <a:spLocks noGrp="1"/>
          </p:cNvSpPr>
          <p:nvPr>
            <p:ph type="pic" idx="2"/>
          </p:nvPr>
        </p:nvSpPr>
        <p:spPr>
          <a:xfrm>
            <a:off x="3457575" y="0"/>
            <a:ext cx="8734425" cy="622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5"/>
          <p:cNvSpPr txBox="1">
            <a:spLocks noGrp="1"/>
          </p:cNvSpPr>
          <p:nvPr>
            <p:ph type="body" idx="1"/>
          </p:nvPr>
        </p:nvSpPr>
        <p:spPr>
          <a:xfrm>
            <a:off x="885824" y="2514599"/>
            <a:ext cx="4543426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F7FF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F9F7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5"/>
          <p:cNvSpPr txBox="1">
            <a:spLocks noGrp="1"/>
          </p:cNvSpPr>
          <p:nvPr>
            <p:ph type="body" idx="3"/>
          </p:nvPr>
        </p:nvSpPr>
        <p:spPr>
          <a:xfrm>
            <a:off x="885824" y="3327400"/>
            <a:ext cx="4271963" cy="95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F7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F9F7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5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">
  <p:cSld name="Paragraph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6"/>
          <p:cNvSpPr>
            <a:spLocks noGrp="1"/>
          </p:cNvSpPr>
          <p:nvPr>
            <p:ph type="pic" idx="2"/>
          </p:nvPr>
        </p:nvSpPr>
        <p:spPr>
          <a:xfrm>
            <a:off x="3457575" y="0"/>
            <a:ext cx="8734425" cy="622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26"/>
          <p:cNvSpPr txBox="1">
            <a:spLocks noGrp="1"/>
          </p:cNvSpPr>
          <p:nvPr>
            <p:ph type="body" idx="1"/>
          </p:nvPr>
        </p:nvSpPr>
        <p:spPr>
          <a:xfrm>
            <a:off x="885824" y="1865817"/>
            <a:ext cx="4643607" cy="24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9F7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9F7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26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5" name="Google Shape;165;p26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6" name="Google Shape;166;p26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">
  <p:cSld name="List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>
            <a:spLocks noGrp="1"/>
          </p:cNvSpPr>
          <p:nvPr>
            <p:ph type="pic" idx="2"/>
          </p:nvPr>
        </p:nvSpPr>
        <p:spPr>
          <a:xfrm>
            <a:off x="3457575" y="0"/>
            <a:ext cx="8734425" cy="622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Google Shape;169;p27"/>
          <p:cNvSpPr txBox="1">
            <a:spLocks noGrp="1"/>
          </p:cNvSpPr>
          <p:nvPr>
            <p:ph type="body" idx="1"/>
          </p:nvPr>
        </p:nvSpPr>
        <p:spPr>
          <a:xfrm>
            <a:off x="885824" y="2377879"/>
            <a:ext cx="4184650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p27"/>
          <p:cNvSpPr txBox="1">
            <a:spLocks noGrp="1"/>
          </p:cNvSpPr>
          <p:nvPr>
            <p:ph type="body" idx="3"/>
          </p:nvPr>
        </p:nvSpPr>
        <p:spPr>
          <a:xfrm>
            <a:off x="885824" y="2113244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9F7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9F7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ist">
  <p:cSld name="1_Lis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2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28"/>
          <p:cNvSpPr txBox="1">
            <a:spLocks noGrp="1"/>
          </p:cNvSpPr>
          <p:nvPr>
            <p:ph type="body" idx="1"/>
          </p:nvPr>
        </p:nvSpPr>
        <p:spPr>
          <a:xfrm>
            <a:off x="885824" y="1865817"/>
            <a:ext cx="4643607" cy="24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9F7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9F7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Google Shape;177;p28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28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List">
  <p:cSld name="2_Lis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2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body" idx="1"/>
          </p:nvPr>
        </p:nvSpPr>
        <p:spPr>
          <a:xfrm>
            <a:off x="885824" y="2377879"/>
            <a:ext cx="4184650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Google Shape;183;p29"/>
          <p:cNvSpPr txBox="1">
            <a:spLocks noGrp="1"/>
          </p:cNvSpPr>
          <p:nvPr>
            <p:ph type="body" idx="3"/>
          </p:nvPr>
        </p:nvSpPr>
        <p:spPr>
          <a:xfrm>
            <a:off x="885824" y="2113244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F9F7F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F9F7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9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Google Shape;185;p29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6" name="Google Shape;186;p29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FRAME IMAGE">
  <p:cSld name="FULL FRAME IMAG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">
  <p:cSld name="Ico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10729" y="1792820"/>
            <a:ext cx="538044" cy="37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58012" y="5139998"/>
            <a:ext cx="530870" cy="46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29749" y="5171326"/>
            <a:ext cx="466308" cy="3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5962" y="5117522"/>
            <a:ext cx="444784" cy="44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15257" y="5049370"/>
            <a:ext cx="272610" cy="58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9580" y="5147819"/>
            <a:ext cx="616958" cy="430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92075" y="5112584"/>
            <a:ext cx="416090" cy="49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39773" y="4042390"/>
            <a:ext cx="437612" cy="351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89647" y="4054514"/>
            <a:ext cx="322826" cy="315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47248" y="3984260"/>
            <a:ext cx="308480" cy="52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63962" y="4017464"/>
            <a:ext cx="516522" cy="38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94538" y="3954674"/>
            <a:ext cx="681524" cy="47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49365" y="3928776"/>
            <a:ext cx="437608" cy="566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35911" y="4088605"/>
            <a:ext cx="559564" cy="34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98453" y="3981594"/>
            <a:ext cx="358698" cy="45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473431" y="5067304"/>
            <a:ext cx="523698" cy="545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606149" y="2838957"/>
            <a:ext cx="258262" cy="480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439231" y="2828880"/>
            <a:ext cx="451958" cy="45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400374" y="2914283"/>
            <a:ext cx="401742" cy="33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327587" y="2919298"/>
            <a:ext cx="416088" cy="3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185820" y="2794187"/>
            <a:ext cx="530872" cy="53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149631" y="2836755"/>
            <a:ext cx="444784" cy="451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126968" y="2851579"/>
            <a:ext cx="416088" cy="416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134324" y="2801361"/>
            <a:ext cx="286958" cy="51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558638" y="5103174"/>
            <a:ext cx="279784" cy="47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527236" y="1747534"/>
            <a:ext cx="416088" cy="373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499113" y="1729468"/>
            <a:ext cx="337176" cy="423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363381" y="1696092"/>
            <a:ext cx="473478" cy="466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417261" y="1677418"/>
            <a:ext cx="236740" cy="53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150791" y="1675819"/>
            <a:ext cx="581088" cy="48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4198732" y="1710329"/>
            <a:ext cx="408916" cy="40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079038" y="1720640"/>
            <a:ext cx="466304" cy="4017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2">
  <p:cSld name="Icons 2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4040" y="1493520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4906151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4040" y="4906152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2941" y="4906151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7493" y="4915540"/>
            <a:ext cx="867527" cy="8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56547" y="4915540"/>
            <a:ext cx="867527" cy="8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72962" y="4931292"/>
            <a:ext cx="867527" cy="8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31491" y="3765428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31507" y="3773810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72962" y="3782190"/>
            <a:ext cx="867527" cy="8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82942" y="3773809"/>
            <a:ext cx="867527" cy="8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11187" y="3773810"/>
            <a:ext cx="860298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43338" y="3773810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95599" y="3773810"/>
            <a:ext cx="860298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33499" y="3773810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328430" y="4942915"/>
            <a:ext cx="860298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01517" y="2625862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235061" y="2625862"/>
            <a:ext cx="860298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166357" y="2625860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101868" y="2625862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011188" y="2625862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956547" y="2625862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895600" y="2625862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841881" y="2625862"/>
            <a:ext cx="860298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262982" y="4931292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301517" y="1491361"/>
            <a:ext cx="867527" cy="8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235061" y="1493520"/>
            <a:ext cx="860298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166357" y="1493520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101868" y="1493520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011188" y="1493520"/>
            <a:ext cx="867527" cy="867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3946006" y="1491361"/>
            <a:ext cx="867527" cy="86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883282" y="1493520"/>
            <a:ext cx="867527" cy="867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s 3">
  <p:cSld name="Icons 3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85855" y="1462825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3720" y="487662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6904" y="4877058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3848" y="487662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4245" y="4877058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36416" y="4877058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51376" y="4931170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99566" y="3750887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18674" y="374717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51376" y="3747173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71428" y="3736336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00235" y="3718796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27454" y="3736336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41740" y="3736336"/>
            <a:ext cx="933240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14947" y="3736336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294996" y="4918601"/>
            <a:ext cx="933240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01433" y="2596767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219422" y="2604572"/>
            <a:ext cx="933240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099199" y="2604572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004245" y="2607235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935714" y="259561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854188" y="2604573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814947" y="2604572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8219422" y="4931292"/>
            <a:ext cx="933240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3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9301517" y="146428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222503" y="146428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154754" y="146428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6084038" y="146428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000235" y="1464285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3932881" y="1464427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2854189" y="1458654"/>
            <a:ext cx="925712" cy="92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7151376" y="2604572"/>
            <a:ext cx="925712" cy="925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agraph">
  <p:cSld name="Paragraph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5"/>
          <p:cNvSpPr>
            <a:spLocks noGrp="1"/>
          </p:cNvSpPr>
          <p:nvPr>
            <p:ph type="pic" idx="2"/>
          </p:nvPr>
        </p:nvSpPr>
        <p:spPr>
          <a:xfrm>
            <a:off x="3457575" y="0"/>
            <a:ext cx="8734425" cy="622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body" idx="1"/>
          </p:nvPr>
        </p:nvSpPr>
        <p:spPr>
          <a:xfrm>
            <a:off x="918097" y="1865817"/>
            <a:ext cx="4643607" cy="24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aragraph">
  <p:cSld name="1_Paragraph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6"/>
          <p:cNvSpPr txBox="1">
            <a:spLocks noGrp="1"/>
          </p:cNvSpPr>
          <p:nvPr>
            <p:ph type="body" idx="1"/>
          </p:nvPr>
        </p:nvSpPr>
        <p:spPr>
          <a:xfrm>
            <a:off x="918097" y="1865817"/>
            <a:ext cx="4643607" cy="24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6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2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FRAME IMAGE">
  <p:cSld name="FULL FRAME IMAG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7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aragraph">
  <p:cSld name="2_Paragraph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>
            <a:spLocks noGrp="1"/>
          </p:cNvSpPr>
          <p:nvPr>
            <p:ph type="pic" idx="2"/>
          </p:nvPr>
        </p:nvSpPr>
        <p:spPr>
          <a:xfrm>
            <a:off x="6705600" y="0"/>
            <a:ext cx="5486400" cy="6224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1"/>
          </p:nvPr>
        </p:nvSpPr>
        <p:spPr>
          <a:xfrm>
            <a:off x="885824" y="2377879"/>
            <a:ext cx="4184650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body" idx="3"/>
          </p:nvPr>
        </p:nvSpPr>
        <p:spPr>
          <a:xfrm>
            <a:off x="885824" y="2113244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">
  <p:cSld name="Lis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9"/>
          <p:cNvSpPr>
            <a:spLocks noGrp="1"/>
          </p:cNvSpPr>
          <p:nvPr>
            <p:ph type="pic" idx="2"/>
          </p:nvPr>
        </p:nvSpPr>
        <p:spPr>
          <a:xfrm>
            <a:off x="3457575" y="0"/>
            <a:ext cx="8734425" cy="6229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1"/>
          </p:nvPr>
        </p:nvSpPr>
        <p:spPr>
          <a:xfrm>
            <a:off x="885824" y="2377879"/>
            <a:ext cx="4184650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048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885824" y="2113244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dt" idx="10"/>
          </p:nvPr>
        </p:nvSpPr>
        <p:spPr>
          <a:xfrm>
            <a:off x="609600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sldNum" idx="12"/>
          </p:nvPr>
        </p:nvSpPr>
        <p:spPr>
          <a:xfrm>
            <a:off x="81534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38242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81853" y="1736755"/>
            <a:ext cx="592028" cy="41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6952" y="5137471"/>
            <a:ext cx="584140" cy="513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7274" y="5148373"/>
            <a:ext cx="513093" cy="37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4769" y="5116485"/>
            <a:ext cx="489410" cy="48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95066" y="5023056"/>
            <a:ext cx="299963" cy="63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2133" y="5124378"/>
            <a:ext cx="678861" cy="473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379740" y="5124378"/>
            <a:ext cx="457835" cy="544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524494" y="4016975"/>
            <a:ext cx="481520" cy="386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39259" y="4037302"/>
            <a:ext cx="355215" cy="34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437009" y="3940531"/>
            <a:ext cx="339430" cy="57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45301" y="3990009"/>
            <a:ext cx="568348" cy="41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44788" y="3916850"/>
            <a:ext cx="749910" cy="520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23555" y="3916850"/>
            <a:ext cx="481519" cy="623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016437" y="4071120"/>
            <a:ext cx="615712" cy="37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2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076833" y="3957841"/>
            <a:ext cx="394688" cy="49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477132" y="5033913"/>
            <a:ext cx="576244" cy="59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2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594272" y="2782719"/>
            <a:ext cx="284175" cy="528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2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416083" y="2823397"/>
            <a:ext cx="497304" cy="49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0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385700" y="2879183"/>
            <a:ext cx="442049" cy="36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20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290570" y="2881385"/>
            <a:ext cx="457840" cy="371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20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141772" y="2759332"/>
            <a:ext cx="584136" cy="58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0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136126" y="2798508"/>
            <a:ext cx="489410" cy="497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0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093224" y="2837969"/>
            <a:ext cx="457839" cy="457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20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116303" y="2770184"/>
            <a:ext cx="315750" cy="568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0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543898" y="5117265"/>
            <a:ext cx="307854" cy="520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0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507442" y="1728213"/>
            <a:ext cx="457836" cy="41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0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479232" y="1700584"/>
            <a:ext cx="371007" cy="46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0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331905" y="1676904"/>
            <a:ext cx="520985" cy="513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0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390036" y="1641382"/>
            <a:ext cx="260493" cy="584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0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5119218" y="1665066"/>
            <a:ext cx="639392" cy="53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0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4187633" y="1672598"/>
            <a:ext cx="449943" cy="44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20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3057277" y="1705180"/>
            <a:ext cx="513093" cy="4420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041" y="1498609"/>
            <a:ext cx="862438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3999" y="4926598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8585" y="4901448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648" y="4918312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3595" y="4921936"/>
            <a:ext cx="869686" cy="86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5989" y="4908695"/>
            <a:ext cx="869686" cy="86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67344" y="4948005"/>
            <a:ext cx="869686" cy="86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35115" y="3764349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29893" y="3781058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65277" y="3785815"/>
            <a:ext cx="869686" cy="86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90290" y="3785814"/>
            <a:ext cx="869686" cy="86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05423" y="3771651"/>
            <a:ext cx="862438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39566" y="3782190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85826" y="3772731"/>
            <a:ext cx="862438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2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39336" y="3772732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334035" y="4942915"/>
            <a:ext cx="862438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01517" y="2623868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1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233991" y="2624780"/>
            <a:ext cx="862438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1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171882" y="2624780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099709" y="2621744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010205" y="2617307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942529" y="2623197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899747" y="2624780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846584" y="2624780"/>
            <a:ext cx="862438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1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262982" y="4942915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304670" y="1505857"/>
            <a:ext cx="869686" cy="86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243195" y="1498609"/>
            <a:ext cx="862438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171882" y="1491361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090513" y="1498609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998997" y="1495075"/>
            <a:ext cx="869686" cy="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1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3937831" y="1498609"/>
            <a:ext cx="869686" cy="862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893944" y="1491361"/>
            <a:ext cx="869686" cy="869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27199" y="1490096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9788" y="4908695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27199" y="4897003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4711" y="4908695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12607" y="4908695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0153" y="4897002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156761" y="4940658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21899" y="3754627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27760" y="3772545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156762" y="3761542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072163" y="3772545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01693" y="3772545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940154" y="3761542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890690" y="3772545"/>
            <a:ext cx="89391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27199" y="3772545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316949" y="4940658"/>
            <a:ext cx="89391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01516" y="2605987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8217776" y="2597430"/>
            <a:ext cx="89391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156763" y="2599353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072164" y="2617307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012607" y="2605987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940198" y="2600283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890048" y="2605987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818200" y="2626991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262982" y="4940658"/>
            <a:ext cx="89391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301517" y="1491421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238574" y="1490096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156764" y="1490096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6057042" y="1505857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4992121" y="1491361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2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3942529" y="1491361"/>
            <a:ext cx="886709" cy="88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877608" y="1491361"/>
            <a:ext cx="886709" cy="886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0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100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15688" y="6449950"/>
            <a:ext cx="623621" cy="22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14377" y="625761"/>
            <a:ext cx="1259233" cy="46171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0" y="20586"/>
            <a:ext cx="121919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215688" y="6449950"/>
            <a:ext cx="623621" cy="228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68352" y="675217"/>
            <a:ext cx="1155024" cy="36300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9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84" r="18366"/>
          <a:stretch/>
        </p:blipFill>
        <p:spPr>
          <a:xfrm>
            <a:off x="4543425" y="0"/>
            <a:ext cx="7648575" cy="62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"/>
          <p:cNvSpPr txBox="1">
            <a:spLocks noGrp="1"/>
          </p:cNvSpPr>
          <p:nvPr>
            <p:ph type="body" idx="1"/>
          </p:nvPr>
        </p:nvSpPr>
        <p:spPr>
          <a:xfrm>
            <a:off x="328612" y="2264567"/>
            <a:ext cx="4543426" cy="685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</a:pPr>
            <a:r>
              <a:rPr lang="en-US" dirty="0"/>
              <a:t>Dispatches from the Front</a:t>
            </a:r>
            <a:endParaRPr dirty="0"/>
          </a:p>
        </p:txBody>
      </p:sp>
      <p:sp>
        <p:nvSpPr>
          <p:cNvPr id="294" name="Google Shape;294;p1"/>
          <p:cNvSpPr txBox="1">
            <a:spLocks noGrp="1"/>
          </p:cNvSpPr>
          <p:nvPr>
            <p:ph type="body" idx="3"/>
          </p:nvPr>
        </p:nvSpPr>
        <p:spPr>
          <a:xfrm>
            <a:off x="271462" y="2950368"/>
            <a:ext cx="4271963" cy="957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-US" dirty="0"/>
              <a:t>Findings of the Virtual Footlocker Project Phase 1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</a:pPr>
            <a:r>
              <a:rPr lang="en-US" dirty="0"/>
              <a:t>Edward Benoit, III &amp; Roxanne Guidry</a:t>
            </a:r>
            <a:endParaRPr dirty="0"/>
          </a:p>
        </p:txBody>
      </p:sp>
      <p:pic>
        <p:nvPicPr>
          <p:cNvPr id="298" name="Google Shape;29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892" y="4864096"/>
            <a:ext cx="3657600" cy="1203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6F8F370-2E89-4164-A3DF-17DBA4379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638340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9706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9D1901D-3587-4CAC-B01F-EDA1CE951C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991746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50197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91275" y="1281381"/>
            <a:ext cx="5486400" cy="366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8"/>
          <p:cNvSpPr txBox="1">
            <a:spLocks noGrp="1"/>
          </p:cNvSpPr>
          <p:nvPr>
            <p:ph type="body" idx="1"/>
          </p:nvPr>
        </p:nvSpPr>
        <p:spPr>
          <a:xfrm>
            <a:off x="707404" y="1281381"/>
            <a:ext cx="5388596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sz="1600" dirty="0"/>
              <a:t>When not deployed, majority (74.1%) of participants take digital photos of their military experiences. ​</a:t>
            </a:r>
          </a:p>
          <a:p>
            <a:pPr fontAlgn="base"/>
            <a:r>
              <a:rPr lang="en-US" sz="1600" dirty="0"/>
              <a:t>The same is true of deployed soldiers (62%)​</a:t>
            </a:r>
          </a:p>
          <a:p>
            <a:pPr fontAlgn="base"/>
            <a:r>
              <a:rPr lang="en-US" sz="1600" dirty="0"/>
              <a:t>When deployed, cloud storage is used more than mobile phones or hard drive. 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endParaRPr lang="en-US" sz="1600" dirty="0"/>
          </a:p>
          <a:p>
            <a:pPr marL="285750" indent="-285750">
              <a:spcBef>
                <a:spcPts val="0"/>
              </a:spcBef>
            </a:pPr>
            <a:r>
              <a:rPr lang="en-US" sz="1600" dirty="0"/>
              <a:t>Likert Scale (1= Never, 5=Always)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dirty="0"/>
              <a:t>Non-Deployed n=123, Deployed n=103</a:t>
            </a:r>
          </a:p>
          <a:p>
            <a:pPr marL="285750" indent="-285750">
              <a:spcBef>
                <a:spcPts val="0"/>
              </a:spcBef>
            </a:pPr>
            <a:endParaRPr lang="en-US" sz="1600" dirty="0"/>
          </a:p>
          <a:p>
            <a:pPr marL="285750" indent="-285750">
              <a:spcBef>
                <a:spcPts val="0"/>
              </a:spcBef>
            </a:pPr>
            <a:r>
              <a:rPr lang="en-US" sz="1600" dirty="0"/>
              <a:t>Mobile Phone Storage: N/D 3.75, D 3.33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dirty="0"/>
              <a:t>Hard Drive: N/D 3.20, D 2.87</a:t>
            </a:r>
          </a:p>
          <a:p>
            <a:pPr marL="285750" indent="-285750">
              <a:spcBef>
                <a:spcPts val="0"/>
              </a:spcBef>
            </a:pPr>
            <a:r>
              <a:rPr lang="en-US" sz="1600" dirty="0"/>
              <a:t>Cloud Storage: N/D 3.59, D 3.36</a:t>
            </a:r>
          </a:p>
        </p:txBody>
      </p:sp>
      <p:sp>
        <p:nvSpPr>
          <p:cNvPr id="362" name="Google Shape;362;p8"/>
          <p:cNvSpPr txBox="1">
            <a:spLocks noGrp="1"/>
          </p:cNvSpPr>
          <p:nvPr>
            <p:ph type="body" idx="3"/>
          </p:nvPr>
        </p:nvSpPr>
        <p:spPr>
          <a:xfrm>
            <a:off x="2067854" y="671662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800" dirty="0"/>
              <a:t>Device vs Cloud Storage: Photographs</a:t>
            </a:r>
            <a:endParaRPr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A4B485F-7571-46EB-AB19-82E47A8BAA3C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19109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DF1D037-6ECE-4E0A-91F9-7DEFC37980DD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68238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8B35612-5A70-44F9-BE72-518561F063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8757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42608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705600" y="1283368"/>
            <a:ext cx="5486400" cy="36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9"/>
          <p:cNvSpPr txBox="1">
            <a:spLocks noGrp="1"/>
          </p:cNvSpPr>
          <p:nvPr>
            <p:ph type="body" idx="1"/>
          </p:nvPr>
        </p:nvSpPr>
        <p:spPr>
          <a:xfrm>
            <a:off x="124289" y="1460556"/>
            <a:ext cx="6488384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sz="1400" dirty="0"/>
              <a:t>Fewer soldiers take video of their military experiences (56.6%). ​</a:t>
            </a:r>
          </a:p>
          <a:p>
            <a:pPr fontAlgn="base"/>
            <a:r>
              <a:rPr lang="en-US" sz="1400" dirty="0"/>
              <a:t>This number drops for deployed soldiers (47.6%). ​</a:t>
            </a:r>
          </a:p>
          <a:p>
            <a:pPr fontAlgn="base"/>
            <a:r>
              <a:rPr lang="en-US" sz="1400" dirty="0"/>
              <a:t>Mobile phone and cloud storage remain largely unchanged depending on deployment status. ​</a:t>
            </a:r>
          </a:p>
          <a:p>
            <a:pPr fontAlgn="base"/>
            <a:r>
              <a:rPr lang="en-US" sz="1400" dirty="0"/>
              <a:t>Use of DVD/Blu Ray as video storage decreases among deployed soldiers. ​</a:t>
            </a:r>
          </a:p>
          <a:p>
            <a:pPr fontAlgn="base"/>
            <a:r>
              <a:rPr lang="en-US" sz="1400" dirty="0"/>
              <a:t>Slight increase in hard drive storage among deployed soldiers. </a:t>
            </a:r>
          </a:p>
          <a:p>
            <a:pPr marL="285750" indent="-285750">
              <a:spcBef>
                <a:spcPts val="0"/>
              </a:spcBef>
            </a:pPr>
            <a:r>
              <a:rPr lang="en-US" sz="1400" dirty="0"/>
              <a:t>Likert Scale (1= Never, 5=Always); Non-Deployed n=94, Deployed n=79</a:t>
            </a:r>
          </a:p>
          <a:p>
            <a:pPr marL="285750" indent="-285750">
              <a:spcBef>
                <a:spcPts val="0"/>
              </a:spcBef>
            </a:pPr>
            <a:r>
              <a:rPr lang="en-US" sz="1400" dirty="0"/>
              <a:t>DVD/</a:t>
            </a:r>
            <a:r>
              <a:rPr lang="en-US" sz="1400" dirty="0" err="1"/>
              <a:t>Bluray</a:t>
            </a:r>
            <a:r>
              <a:rPr lang="en-US" sz="1400" dirty="0"/>
              <a:t>: N/D 2.35, D 2.49</a:t>
            </a:r>
          </a:p>
          <a:p>
            <a:pPr marL="285750" indent="-285750">
              <a:spcBef>
                <a:spcPts val="0"/>
              </a:spcBef>
            </a:pPr>
            <a:r>
              <a:rPr lang="en-US" sz="1400" dirty="0"/>
              <a:t>Mobile Phone Storage: N/D 3.67, D 3.54</a:t>
            </a:r>
          </a:p>
          <a:p>
            <a:pPr marL="285750" indent="-285750">
              <a:spcBef>
                <a:spcPts val="0"/>
              </a:spcBef>
            </a:pPr>
            <a:r>
              <a:rPr lang="en-US" sz="1400" dirty="0"/>
              <a:t>Hard Drive: N/D 3.12, D 3.16</a:t>
            </a:r>
          </a:p>
          <a:p>
            <a:pPr marL="285750" indent="-285750">
              <a:spcBef>
                <a:spcPts val="0"/>
              </a:spcBef>
            </a:pPr>
            <a:r>
              <a:rPr lang="en-US" sz="1400" dirty="0"/>
              <a:t>Cloud Storage: N/D 3.50, D 3.47</a:t>
            </a:r>
          </a:p>
        </p:txBody>
      </p:sp>
      <p:sp>
        <p:nvSpPr>
          <p:cNvPr id="372" name="Google Shape;372;p9"/>
          <p:cNvSpPr txBox="1">
            <a:spLocks noGrp="1"/>
          </p:cNvSpPr>
          <p:nvPr>
            <p:ph type="body" idx="3"/>
          </p:nvPr>
        </p:nvSpPr>
        <p:spPr>
          <a:xfrm>
            <a:off x="2171699" y="641284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800" dirty="0"/>
              <a:t>Device vs Cloud Storage: Videos</a:t>
            </a:r>
            <a:endParaRPr sz="18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CE9C0F9-53EC-4ECE-A817-68F6319A41A8}"/>
              </a:ext>
            </a:extLst>
          </p:cNvPr>
          <p:cNvGraphicFramePr/>
          <p:nvPr/>
        </p:nvGraphicFramePr>
        <p:xfrm>
          <a:off x="2204528" y="53851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74191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0C7520E-8544-492D-9B48-2848E06CB8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5157010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34455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7E4FC65-2ECE-4D69-BA4B-5F5E9851A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013137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8452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3436" r="23341"/>
          <a:stretch/>
        </p:blipFill>
        <p:spPr>
          <a:xfrm>
            <a:off x="5324475" y="-1"/>
            <a:ext cx="6867525" cy="62293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"/>
          <p:cNvSpPr txBox="1">
            <a:spLocks noGrp="1"/>
          </p:cNvSpPr>
          <p:nvPr>
            <p:ph type="body" idx="1"/>
          </p:nvPr>
        </p:nvSpPr>
        <p:spPr>
          <a:xfrm>
            <a:off x="471377" y="2291119"/>
            <a:ext cx="4643607" cy="24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2000" dirty="0"/>
              <a:t>Background</a:t>
            </a:r>
            <a:endParaRPr sz="2000"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400" dirty="0"/>
              <a:t>Research Questions</a:t>
            </a:r>
            <a:endParaRPr sz="1400" dirty="0"/>
          </a:p>
          <a:p>
            <a:pPr marL="171450" lvl="0" indent="-171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400" dirty="0"/>
              <a:t>What types of communication and documentary methods are modern soldiers using? </a:t>
            </a:r>
            <a:endParaRPr sz="1400" dirty="0"/>
          </a:p>
          <a:p>
            <a:pPr marL="171450" lvl="0" indent="-171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400" dirty="0"/>
              <a:t>What, if any, methods are modern soldiers using to preserve their service-time archives and records (and to what degree)?</a:t>
            </a:r>
            <a:endParaRPr sz="1400"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400" dirty="0"/>
              <a:t>Methodology </a:t>
            </a:r>
            <a:endParaRPr sz="1400" dirty="0"/>
          </a:p>
          <a:p>
            <a:pPr marL="171450" lvl="0" indent="-952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2B41BEE-2662-45E5-B235-9D10686DAF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33305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9862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1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324600" y="1049054"/>
            <a:ext cx="5486400" cy="3840479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10"/>
          <p:cNvSpPr txBox="1">
            <a:spLocks noGrp="1"/>
          </p:cNvSpPr>
          <p:nvPr>
            <p:ph type="body" idx="1"/>
          </p:nvPr>
        </p:nvSpPr>
        <p:spPr>
          <a:xfrm>
            <a:off x="975034" y="1798016"/>
            <a:ext cx="4184650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600" dirty="0"/>
              <a:t>Majority found preservation of their records an important issue and would consider using an application to do so.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endParaRPr lang="en-US" sz="1600" dirty="0"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600" dirty="0"/>
              <a:t>Participant’s interest in donating to archives is more neutral.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endParaRPr dirty="0"/>
          </a:p>
        </p:txBody>
      </p:sp>
      <p:sp>
        <p:nvSpPr>
          <p:cNvPr id="382" name="Google Shape;382;p10"/>
          <p:cNvSpPr txBox="1">
            <a:spLocks noGrp="1"/>
          </p:cNvSpPr>
          <p:nvPr>
            <p:ph type="body" idx="3"/>
          </p:nvPr>
        </p:nvSpPr>
        <p:spPr>
          <a:xfrm>
            <a:off x="2123610" y="806372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800" dirty="0"/>
              <a:t>Thoughts on Preservation (n=166)</a:t>
            </a:r>
            <a:endParaRPr sz="18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376A58C3-F2D7-4A8B-B3BF-BC6C34C21BA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9308" t="12551" r="11341" b="25760"/>
          <a:stretch/>
        </p:blipFill>
        <p:spPr>
          <a:xfrm>
            <a:off x="2322723" y="136525"/>
            <a:ext cx="9674646" cy="5811780"/>
          </a:xfrm>
        </p:spPr>
      </p:pic>
    </p:spTree>
    <p:extLst>
      <p:ext uri="{BB962C8B-B14F-4D97-AF65-F5344CB8AC3E}">
        <p14:creationId xmlns:p14="http://schemas.microsoft.com/office/powerpoint/2010/main" val="3031530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close up of a map&#10;&#10;Description automatically generated">
            <a:extLst>
              <a:ext uri="{FF2B5EF4-FFF2-40B4-BE49-F238E27FC236}">
                <a16:creationId xmlns:a16="http://schemas.microsoft.com/office/drawing/2014/main" id="{961EC691-08D4-4C62-BDE7-21BA0F7C277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9849" t="13603" r="13343" b="25940"/>
          <a:stretch/>
        </p:blipFill>
        <p:spPr>
          <a:xfrm>
            <a:off x="2192357" y="581140"/>
            <a:ext cx="9364337" cy="5695720"/>
          </a:xfrm>
        </p:spPr>
      </p:pic>
    </p:spTree>
    <p:extLst>
      <p:ext uri="{BB962C8B-B14F-4D97-AF65-F5344CB8AC3E}">
        <p14:creationId xmlns:p14="http://schemas.microsoft.com/office/powerpoint/2010/main" val="166011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BD5CE97C-C1B2-4B56-ABF9-26BCEEE9D3C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3"/>
          <a:srcRect l="10030" t="13604" r="14157" b="24887"/>
          <a:stretch/>
        </p:blipFill>
        <p:spPr>
          <a:xfrm>
            <a:off x="2732182" y="429658"/>
            <a:ext cx="9243152" cy="5794872"/>
          </a:xfrm>
        </p:spPr>
      </p:pic>
    </p:spTree>
    <p:extLst>
      <p:ext uri="{BB962C8B-B14F-4D97-AF65-F5344CB8AC3E}">
        <p14:creationId xmlns:p14="http://schemas.microsoft.com/office/powerpoint/2010/main" val="2382713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89812E-0D36-4B6F-A696-508E737CD5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2952" y="1701148"/>
            <a:ext cx="6062091" cy="1968444"/>
          </a:xfrm>
        </p:spPr>
        <p:txBody>
          <a:bodyPr/>
          <a:lstStyle/>
          <a:p>
            <a:r>
              <a:rPr lang="en-US" sz="1400" b="1" dirty="0"/>
              <a:t>Public perception</a:t>
            </a:r>
          </a:p>
          <a:p>
            <a:pPr lvl="1"/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would be great to help people understand</a:t>
            </a:r>
          </a:p>
          <a:p>
            <a:pPr lvl="1"/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Somewhere where we could show what we saw that others wouldn't get offended or look away they could relate to</a:t>
            </a:r>
            <a:endParaRPr lang="en-US" sz="1400" dirty="0"/>
          </a:p>
          <a:p>
            <a:r>
              <a:rPr lang="en-US" sz="1400" b="1" dirty="0"/>
              <a:t>Difficult memories</a:t>
            </a:r>
            <a:endParaRPr lang="en-US" sz="1400" dirty="0"/>
          </a:p>
          <a:p>
            <a:pPr lvl="1"/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No. I try to block most of it out.</a:t>
            </a:r>
          </a:p>
          <a:p>
            <a:pPr lvl="1"/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Nothing I can think of at this time. I would prefer  to forget it but I can’t</a:t>
            </a:r>
            <a:endParaRPr lang="en-US" sz="1400" b="1" dirty="0"/>
          </a:p>
          <a:p>
            <a:r>
              <a:rPr lang="en-US" sz="1400" b="1" dirty="0"/>
              <a:t>Family/Personal</a:t>
            </a:r>
          </a:p>
          <a:p>
            <a:pPr lvl="1"/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with family</a:t>
            </a:r>
          </a:p>
          <a:p>
            <a:pPr lvl="1"/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bond between soldiers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11D7E5-88F4-449B-A145-EF11136301FF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112345" y="708191"/>
            <a:ext cx="4643607" cy="242682"/>
          </a:xfrm>
        </p:spPr>
        <p:txBody>
          <a:bodyPr/>
          <a:lstStyle/>
          <a:p>
            <a:r>
              <a:rPr lang="en-US" sz="1800" dirty="0"/>
              <a:t>Open-ended Responses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29A7872-FCAE-4B38-98DB-E1BDAC1918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840910"/>
              </p:ext>
            </p:extLst>
          </p:nvPr>
        </p:nvGraphicFramePr>
        <p:xfrm>
          <a:off x="6755952" y="402326"/>
          <a:ext cx="5007778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6944">
                  <a:extLst>
                    <a:ext uri="{9D8B030D-6E8A-4147-A177-3AD203B41FA5}">
                      <a16:colId xmlns:a16="http://schemas.microsoft.com/office/drawing/2014/main" val="1134701625"/>
                    </a:ext>
                  </a:extLst>
                </a:gridCol>
                <a:gridCol w="936434">
                  <a:extLst>
                    <a:ext uri="{9D8B030D-6E8A-4147-A177-3AD203B41FA5}">
                      <a16:colId xmlns:a16="http://schemas.microsoft.com/office/drawing/2014/main" val="143230487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3998895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Coded Group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Number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 panose="020F0502020204030204" pitchFamily="34" charset="0"/>
                        </a:rPr>
                        <a:t>Percent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810887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Public Perception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10.5%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130209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Difficult memories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4807376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Family/Personal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14.0%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06104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Positive feeling toward the study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36.8%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0152792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Daily life when deployed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27286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Concerns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8.8%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64071879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BDB5DE60-D1DA-479F-B70D-4F618A4556D7}"/>
              </a:ext>
            </a:extLst>
          </p:cNvPr>
          <p:cNvSpPr txBox="1"/>
          <p:nvPr/>
        </p:nvSpPr>
        <p:spPr>
          <a:xfrm>
            <a:off x="6755952" y="3222702"/>
            <a:ext cx="5097794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Positive feelings towards the study</a:t>
            </a:r>
          </a:p>
          <a:p>
            <a:pPr marL="285750" lvl="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 think this study is very important and helps me remember a very important and scary time in my life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Concerns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Privacy; 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separate public and private areas</a:t>
            </a: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693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1156" t="559" b="1676"/>
          <a:stretch/>
        </p:blipFill>
        <p:spPr>
          <a:xfrm>
            <a:off x="5086350" y="614361"/>
            <a:ext cx="7105650" cy="50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1"/>
          <p:cNvSpPr txBox="1">
            <a:spLocks noGrp="1"/>
          </p:cNvSpPr>
          <p:nvPr>
            <p:ph type="body" idx="1"/>
          </p:nvPr>
        </p:nvSpPr>
        <p:spPr>
          <a:xfrm>
            <a:off x="365647" y="1865817"/>
            <a:ext cx="4643607" cy="24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dirty="0"/>
              <a:t>Future Directions</a:t>
            </a:r>
            <a:endParaRPr dirty="0"/>
          </a:p>
          <a:p>
            <a:pPr marL="171450" lvl="0" indent="-171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Merging data sets &amp; additional analysis</a:t>
            </a:r>
            <a:endParaRPr dirty="0"/>
          </a:p>
          <a:p>
            <a:pPr marL="171450" lvl="0" indent="-1714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dirty="0"/>
              <a:t>Phase 2 IMLS Grant</a:t>
            </a:r>
            <a:endParaRPr dirty="0"/>
          </a:p>
          <a:p>
            <a:pPr marL="171450" lvl="0" indent="-952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2"/>
          <p:cNvSpPr txBox="1"/>
          <p:nvPr/>
        </p:nvSpPr>
        <p:spPr>
          <a:xfrm>
            <a:off x="1709409" y="2182866"/>
            <a:ext cx="8773184" cy="249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Questions?</a:t>
            </a:r>
            <a:endParaRPr dirty="0"/>
          </a:p>
        </p:txBody>
      </p:sp>
      <p:sp>
        <p:nvSpPr>
          <p:cNvPr id="402" name="Google Shape;402;p12"/>
          <p:cNvSpPr txBox="1"/>
          <p:nvPr/>
        </p:nvSpPr>
        <p:spPr>
          <a:xfrm>
            <a:off x="4097867" y="-171026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86C3315-F4E4-4B15-8EBB-DA1D5191D75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7540" b="7540"/>
          <a:stretch>
            <a:fillRect/>
          </a:stretch>
        </p:blipFill>
        <p:spPr/>
      </p:pic>
      <p:sp>
        <p:nvSpPr>
          <p:cNvPr id="10" name="Google Shape;400;p12">
            <a:extLst>
              <a:ext uri="{FF2B5EF4-FFF2-40B4-BE49-F238E27FC236}">
                <a16:creationId xmlns:a16="http://schemas.microsoft.com/office/drawing/2014/main" id="{4D6FF1CC-1F0F-44ED-A4A2-1E992E5E6941}"/>
              </a:ext>
            </a:extLst>
          </p:cNvPr>
          <p:cNvSpPr/>
          <p:nvPr/>
        </p:nvSpPr>
        <p:spPr>
          <a:xfrm>
            <a:off x="-30480" y="-1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 cap="flat" cmpd="sng">
            <a:solidFill>
              <a:srgbClr val="332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401;p12">
            <a:extLst>
              <a:ext uri="{FF2B5EF4-FFF2-40B4-BE49-F238E27FC236}">
                <a16:creationId xmlns:a16="http://schemas.microsoft.com/office/drawing/2014/main" id="{9E57679E-C58F-47A1-B078-4AB5841F8C2C}"/>
              </a:ext>
            </a:extLst>
          </p:cNvPr>
          <p:cNvSpPr txBox="1"/>
          <p:nvPr/>
        </p:nvSpPr>
        <p:spPr>
          <a:xfrm>
            <a:off x="1861809" y="2335266"/>
            <a:ext cx="8773184" cy="249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Congratulations Roxanne on graduating today!</a:t>
            </a:r>
            <a:endParaRPr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8" t="3979" r="248" b="11751"/>
          <a:stretch/>
        </p:blipFill>
        <p:spPr>
          <a:xfrm>
            <a:off x="-3048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2"/>
          <p:cNvSpPr/>
          <p:nvPr/>
        </p:nvSpPr>
        <p:spPr>
          <a:xfrm>
            <a:off x="-30480" y="-1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 cap="flat" cmpd="sng">
            <a:solidFill>
              <a:srgbClr val="332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2"/>
          <p:cNvSpPr txBox="1"/>
          <p:nvPr/>
        </p:nvSpPr>
        <p:spPr>
          <a:xfrm>
            <a:off x="1709409" y="2182866"/>
            <a:ext cx="8773184" cy="249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Questions?</a:t>
            </a:r>
            <a:endParaRPr dirty="0"/>
          </a:p>
        </p:txBody>
      </p:sp>
      <p:sp>
        <p:nvSpPr>
          <p:cNvPr id="402" name="Google Shape;402;p12"/>
          <p:cNvSpPr txBox="1"/>
          <p:nvPr/>
        </p:nvSpPr>
        <p:spPr>
          <a:xfrm>
            <a:off x="4097867" y="-171026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244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"/>
          <p:cNvSpPr txBox="1">
            <a:spLocks noGrp="1"/>
          </p:cNvSpPr>
          <p:nvPr>
            <p:ph type="body" idx="1"/>
          </p:nvPr>
        </p:nvSpPr>
        <p:spPr>
          <a:xfrm>
            <a:off x="860947" y="2618292"/>
            <a:ext cx="4643607" cy="24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 b="1" dirty="0"/>
              <a:t>	Participant Demographics (n=166)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dirty="0"/>
              <a:t>25%/75% Officer/Enlisted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dirty="0"/>
              <a:t>54% born in 1982 or later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dirty="0"/>
              <a:t>64%/36% Male/Female</a:t>
            </a:r>
            <a:endParaRPr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dirty="0"/>
              <a:t>Race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/>
              <a:t>White 79%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/>
              <a:t>Black 11%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 err="1"/>
              <a:t>Lantinx</a:t>
            </a:r>
            <a:r>
              <a:rPr lang="en-US" sz="1400" dirty="0"/>
              <a:t> 13%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/>
              <a:t>American Indian 1%</a:t>
            </a:r>
            <a:endParaRPr dirty="0"/>
          </a:p>
          <a:p>
            <a:pPr marL="285750" lvl="0" indent="-2857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400" dirty="0"/>
              <a:t>Asian/Indian 7%</a:t>
            </a: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 dirty="0"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 dirty="0"/>
              <a:t>	</a:t>
            </a:r>
            <a:endParaRPr sz="2800" dirty="0"/>
          </a:p>
          <a:p>
            <a:pPr marL="285750" lvl="0" indent="-18415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dirty="0"/>
          </a:p>
        </p:txBody>
      </p:sp>
      <p:graphicFrame>
        <p:nvGraphicFramePr>
          <p:cNvPr id="318" name="Google Shape;318;p3"/>
          <p:cNvGraphicFramePr/>
          <p:nvPr/>
        </p:nvGraphicFramePr>
        <p:xfrm>
          <a:off x="7137400" y="491066"/>
          <a:ext cx="5435600" cy="5253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248" t="3979" r="248" b="11751"/>
          <a:stretch/>
        </p:blipFill>
        <p:spPr>
          <a:xfrm>
            <a:off x="-3048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"/>
          <p:cNvSpPr/>
          <p:nvPr/>
        </p:nvSpPr>
        <p:spPr>
          <a:xfrm>
            <a:off x="-20955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 w="12700" cap="flat" cmpd="sng">
            <a:solidFill>
              <a:srgbClr val="33205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4"/>
          <p:cNvSpPr txBox="1"/>
          <p:nvPr/>
        </p:nvSpPr>
        <p:spPr>
          <a:xfrm>
            <a:off x="1709409" y="2182866"/>
            <a:ext cx="8773184" cy="2492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Results</a:t>
            </a:r>
            <a:endParaRPr/>
          </a:p>
        </p:txBody>
      </p:sp>
      <p:sp>
        <p:nvSpPr>
          <p:cNvPr id="326" name="Google Shape;326;p4"/>
          <p:cNvSpPr txBox="1"/>
          <p:nvPr/>
        </p:nvSpPr>
        <p:spPr>
          <a:xfrm>
            <a:off x="4097867" y="-1710267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448425" y="683631"/>
            <a:ext cx="5486400" cy="3662692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5"/>
          <p:cNvSpPr txBox="1">
            <a:spLocks noGrp="1"/>
          </p:cNvSpPr>
          <p:nvPr>
            <p:ph type="body" idx="1"/>
          </p:nvPr>
        </p:nvSpPr>
        <p:spPr>
          <a:xfrm>
            <a:off x="770645" y="1750559"/>
            <a:ext cx="4184650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600" dirty="0"/>
              <a:t>Different communication methods for family vs friends</a:t>
            </a: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600" dirty="0"/>
              <a:t>Methods change during deployment in all categories</a:t>
            </a:r>
            <a:endParaRPr sz="1600" dirty="0"/>
          </a:p>
        </p:txBody>
      </p:sp>
      <p:sp>
        <p:nvSpPr>
          <p:cNvPr id="333" name="Google Shape;333;p5"/>
          <p:cNvSpPr txBox="1">
            <a:spLocks noGrp="1"/>
          </p:cNvSpPr>
          <p:nvPr>
            <p:ph type="body" idx="3"/>
          </p:nvPr>
        </p:nvSpPr>
        <p:spPr>
          <a:xfrm>
            <a:off x="770645" y="1294537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800" dirty="0"/>
              <a:t>Communication Methods &amp; Techniques</a:t>
            </a:r>
            <a:endParaRPr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ADC04B1-AD6F-4A43-8682-708CD50FA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1502082"/>
              </p:ext>
            </p:extLst>
          </p:nvPr>
        </p:nvGraphicFramePr>
        <p:xfrm>
          <a:off x="181935" y="889787"/>
          <a:ext cx="603504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A23260E-DE21-47D8-AFE2-9870D6862B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1315101"/>
              </p:ext>
            </p:extLst>
          </p:nvPr>
        </p:nvGraphicFramePr>
        <p:xfrm>
          <a:off x="6096000" y="907704"/>
          <a:ext cx="603504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90126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D494087-2A30-47B9-BD58-3FA4C167B7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62670082"/>
              </p:ext>
            </p:extLst>
          </p:nvPr>
        </p:nvGraphicFramePr>
        <p:xfrm>
          <a:off x="2317285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76277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ADC04B1-AD6F-4A43-8682-708CD50FA4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1239632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2154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581775" y="1283627"/>
            <a:ext cx="5486400" cy="365708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7"/>
          <p:cNvSpPr txBox="1">
            <a:spLocks noGrp="1"/>
          </p:cNvSpPr>
          <p:nvPr>
            <p:ph type="body" idx="1"/>
          </p:nvPr>
        </p:nvSpPr>
        <p:spPr>
          <a:xfrm>
            <a:off x="800763" y="1718660"/>
            <a:ext cx="4184650" cy="1968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base"/>
            <a:r>
              <a:rPr lang="en-US" sz="1600" dirty="0"/>
              <a:t>Majority of respondents do not keep any kind of journal​</a:t>
            </a:r>
          </a:p>
          <a:p>
            <a:pPr fontAlgn="base"/>
            <a:r>
              <a:rPr lang="en-US" sz="1600" dirty="0"/>
              <a:t>Deployed (63.9%), Not Deployed (62.7)​</a:t>
            </a:r>
          </a:p>
          <a:p>
            <a:pPr fontAlgn="base"/>
            <a:r>
              <a:rPr lang="en-US" sz="1600" dirty="0"/>
              <a:t>Offline journals are preferable to online formats. ​</a:t>
            </a:r>
          </a:p>
          <a:p>
            <a:pPr fontAlgn="base"/>
            <a:r>
              <a:rPr lang="en-US" sz="1600" dirty="0"/>
              <a:t>Physical journals are favored over computer files.​</a:t>
            </a:r>
          </a:p>
          <a:p>
            <a:pPr fontAlgn="base"/>
            <a:r>
              <a:rPr lang="en-US" sz="1600" dirty="0"/>
              <a:t>The responses change little based on deployment status.</a:t>
            </a:r>
          </a:p>
        </p:txBody>
      </p:sp>
      <p:sp>
        <p:nvSpPr>
          <p:cNvPr id="352" name="Google Shape;352;p7"/>
          <p:cNvSpPr txBox="1">
            <a:spLocks noGrp="1"/>
          </p:cNvSpPr>
          <p:nvPr>
            <p:ph type="body" idx="3"/>
          </p:nvPr>
        </p:nvSpPr>
        <p:spPr>
          <a:xfrm>
            <a:off x="885824" y="1283627"/>
            <a:ext cx="4643607" cy="242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</a:pPr>
            <a:r>
              <a:rPr lang="en-US" sz="1800" dirty="0"/>
              <a:t>Blogging &amp; Journaling </a:t>
            </a:r>
            <a:endParaRPr sz="18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-General">
  <a:themeElements>
    <a:clrScheme name="LSU Color Palette">
      <a:dk1>
        <a:srgbClr val="462C79"/>
      </a:dk1>
      <a:lt1>
        <a:srgbClr val="FBCF22"/>
      </a:lt1>
      <a:dk2>
        <a:srgbClr val="000000"/>
      </a:dk2>
      <a:lt2>
        <a:srgbClr val="E7E6E6"/>
      </a:lt2>
      <a:accent1>
        <a:srgbClr val="462C79"/>
      </a:accent1>
      <a:accent2>
        <a:srgbClr val="8364AA"/>
      </a:accent2>
      <a:accent3>
        <a:srgbClr val="C4B3D7"/>
      </a:accent3>
      <a:accent4>
        <a:srgbClr val="D09F2A"/>
      </a:accent4>
      <a:accent5>
        <a:srgbClr val="FBCF22"/>
      </a:accent5>
      <a:accent6>
        <a:srgbClr val="EFECDA"/>
      </a:accent6>
      <a:hlink>
        <a:srgbClr val="8364AA"/>
      </a:hlink>
      <a:folHlink>
        <a:srgbClr val="9797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rple-General">
  <a:themeElements>
    <a:clrScheme name="LSU Color Palette">
      <a:dk1>
        <a:srgbClr val="462C79"/>
      </a:dk1>
      <a:lt1>
        <a:srgbClr val="FBCF22"/>
      </a:lt1>
      <a:dk2>
        <a:srgbClr val="000000"/>
      </a:dk2>
      <a:lt2>
        <a:srgbClr val="E7E6E6"/>
      </a:lt2>
      <a:accent1>
        <a:srgbClr val="462C79"/>
      </a:accent1>
      <a:accent2>
        <a:srgbClr val="8364AA"/>
      </a:accent2>
      <a:accent3>
        <a:srgbClr val="C4B3D7"/>
      </a:accent3>
      <a:accent4>
        <a:srgbClr val="D09F2A"/>
      </a:accent4>
      <a:accent5>
        <a:srgbClr val="FBCF22"/>
      </a:accent5>
      <a:accent6>
        <a:srgbClr val="EFECDA"/>
      </a:accent6>
      <a:hlink>
        <a:srgbClr val="8364AA"/>
      </a:hlink>
      <a:folHlink>
        <a:srgbClr val="97979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894</Words>
  <Application>Microsoft Office PowerPoint</Application>
  <PresentationFormat>Widescreen</PresentationFormat>
  <Paragraphs>193</Paragraphs>
  <Slides>28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Helvetica Neue</vt:lpstr>
      <vt:lpstr>White-General</vt:lpstr>
      <vt:lpstr>Purple-General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 Harrison</dc:creator>
  <cp:lastModifiedBy>Edward A Benoit</cp:lastModifiedBy>
  <cp:revision>27</cp:revision>
  <dcterms:created xsi:type="dcterms:W3CDTF">2017-08-03T21:34:26Z</dcterms:created>
  <dcterms:modified xsi:type="dcterms:W3CDTF">2019-08-02T12:45:04Z</dcterms:modified>
</cp:coreProperties>
</file>